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28"/>
  </p:notesMasterIdLst>
  <p:sldIdLst>
    <p:sldId id="403" r:id="rId2"/>
    <p:sldId id="277" r:id="rId3"/>
    <p:sldId id="513" r:id="rId4"/>
    <p:sldId id="422" r:id="rId5"/>
    <p:sldId id="423" r:id="rId6"/>
    <p:sldId id="424" r:id="rId7"/>
    <p:sldId id="425" r:id="rId8"/>
    <p:sldId id="427" r:id="rId9"/>
    <p:sldId id="511" r:id="rId10"/>
    <p:sldId id="430" r:id="rId11"/>
    <p:sldId id="515" r:id="rId12"/>
    <p:sldId id="431" r:id="rId13"/>
    <p:sldId id="432" r:id="rId14"/>
    <p:sldId id="433" r:id="rId15"/>
    <p:sldId id="434" r:id="rId16"/>
    <p:sldId id="435" r:id="rId17"/>
    <p:sldId id="436" r:id="rId18"/>
    <p:sldId id="437" r:id="rId19"/>
    <p:sldId id="438" r:id="rId20"/>
    <p:sldId id="440" r:id="rId21"/>
    <p:sldId id="516" r:id="rId22"/>
    <p:sldId id="441" r:id="rId23"/>
    <p:sldId id="444" r:id="rId24"/>
    <p:sldId id="445" r:id="rId25"/>
    <p:sldId id="514" r:id="rId26"/>
    <p:sldId id="30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Muli Light Roman" panose="020B0604020202020204" charset="0"/>
      <p:regular r:id="rId33"/>
    </p:embeddedFont>
    <p:embeddedFont>
      <p:font typeface="Muli Regular Roman" panose="020B0604020202020204" charset="0"/>
      <p:regular r:id="rId34"/>
    </p:embeddedFont>
    <p:embeddedFont>
      <p:font typeface="Muli SemiBold Roman" panose="020B0604020202020204" charset="0"/>
      <p:regular r:id="rId35"/>
      <p:bold r:id="rId36"/>
    </p:embeddedFont>
    <p:embeddedFont>
      <p:font typeface="Muli SemiBold Roman" panose="020B0604020202020204" charset="0"/>
      <p:regular r:id="rId35"/>
      <p:bold r:id="rId36"/>
    </p:embeddedFont>
    <p:embeddedFont>
      <p:font typeface="Poppins" panose="00000500000000000000" pitchFamily="2" charset="0"/>
      <p:regular r:id="rId37"/>
      <p:bold r:id="rId38"/>
      <p:italic r:id="rId39"/>
      <p:boldItalic r:id="rId40"/>
    </p:embeddedFont>
    <p:embeddedFont>
      <p:font typeface="Poppins Medium" panose="00000600000000000000" pitchFamily="2" charset="0"/>
      <p:regular r:id="rId41"/>
      <p:italic r:id="rId42"/>
    </p:embeddedFont>
    <p:embeddedFont>
      <p:font typeface="Poppins SemiBold" panose="000007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03BD47-EE0D-2D32-6024-1C11B4B27539}" name="Reyda Moujahed" initials="RM" userId="S::reyda@keycoopt.com::8d66b6af-e614-4a6c-be35-f3629004c8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6BFF"/>
    <a:srgbClr val="008EC5"/>
    <a:srgbClr val="00CFA0"/>
    <a:srgbClr val="FFFFFF"/>
    <a:srgbClr val="3181FF"/>
    <a:srgbClr val="F8F9FD"/>
    <a:srgbClr val="1F2532"/>
    <a:srgbClr val="6A58FF"/>
    <a:srgbClr val="7172EA"/>
    <a:srgbClr val="FF5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7026"/>
  </p:normalViewPr>
  <p:slideViewPr>
    <p:cSldViewPr snapToGrid="0">
      <p:cViewPr varScale="1">
        <p:scale>
          <a:sx n="55" d="100"/>
          <a:sy n="55" d="100"/>
        </p:scale>
        <p:origin x="1008" y="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76" d="100"/>
          <a:sy n="76" d="100"/>
        </p:scale>
        <p:origin x="2296"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6dbba23df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6dbba23df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54386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292096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1825873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3589877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2115418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1401329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1106195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3544835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158999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256396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708272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2884278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Slide à travailler</a:t>
            </a:r>
            <a:endParaRPr dirty="0"/>
          </a:p>
        </p:txBody>
      </p:sp>
    </p:spTree>
    <p:extLst>
      <p:ext uri="{BB962C8B-B14F-4D97-AF65-F5344CB8AC3E}">
        <p14:creationId xmlns:p14="http://schemas.microsoft.com/office/powerpoint/2010/main" val="2090414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1498870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1918025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3788380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256115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1740303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2957525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315b9b1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315b9b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Texte non travaillé</a:t>
            </a:r>
            <a:endParaRPr dirty="0"/>
          </a:p>
        </p:txBody>
      </p:sp>
    </p:spTree>
    <p:extLst>
      <p:ext uri="{BB962C8B-B14F-4D97-AF65-F5344CB8AC3E}">
        <p14:creationId xmlns:p14="http://schemas.microsoft.com/office/powerpoint/2010/main" val="48327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ata letak Kustom" userDrawn="1">
  <p:cSld name="Slide simple">
    <p:bg>
      <p:bgPr>
        <a:solidFill>
          <a:schemeClr val="lt1"/>
        </a:solidFill>
        <a:effectLst/>
      </p:bgPr>
    </p:bg>
    <p:spTree>
      <p:nvGrpSpPr>
        <p:cNvPr id="1" name="Shape 14"/>
        <p:cNvGrpSpPr/>
        <p:nvPr/>
      </p:nvGrpSpPr>
      <p:grpSpPr>
        <a:xfrm>
          <a:off x="0" y="0"/>
          <a:ext cx="0" cy="0"/>
          <a:chOff x="0" y="0"/>
          <a:chExt cx="0" cy="0"/>
        </a:xfrm>
      </p:grpSpPr>
      <p:sp>
        <p:nvSpPr>
          <p:cNvPr id="15" name="Google Shape;15;p3"/>
          <p:cNvSpPr/>
          <p:nvPr/>
        </p:nvSpPr>
        <p:spPr>
          <a:xfrm rot="6200683">
            <a:off x="5347607" y="1431265"/>
            <a:ext cx="5176572" cy="5176572"/>
          </a:xfrm>
          <a:prstGeom prst="donut">
            <a:avLst>
              <a:gd name="adj" fmla="val 14761"/>
            </a:avLst>
          </a:prstGeom>
          <a:gradFill>
            <a:gsLst>
              <a:gs pos="0">
                <a:srgbClr val="F9FAFD">
                  <a:alpha val="71372"/>
                </a:srgbClr>
              </a:gs>
              <a:gs pos="41000">
                <a:srgbClr val="F9FAFD">
                  <a:alpha val="71372"/>
                </a:srgbClr>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16" name="Google Shape;16;p3"/>
          <p:cNvSpPr/>
          <p:nvPr userDrawn="1"/>
        </p:nvSpPr>
        <p:spPr>
          <a:xfrm>
            <a:off x="1" y="1"/>
            <a:ext cx="2856185" cy="2740527"/>
          </a:xfrm>
          <a:custGeom>
            <a:avLst/>
            <a:gdLst/>
            <a:ahLst/>
            <a:cxnLst/>
            <a:rect l="l" t="t" r="r" b="b"/>
            <a:pathLst>
              <a:path w="2856185" h="2740527" extrusionOk="0">
                <a:moveTo>
                  <a:pt x="1485923" y="0"/>
                </a:moveTo>
                <a:lnTo>
                  <a:pt x="2856185" y="0"/>
                </a:lnTo>
                <a:cubicBezTo>
                  <a:pt x="2856185" y="1513551"/>
                  <a:pt x="1629209" y="2740527"/>
                  <a:pt x="115658" y="2740527"/>
                </a:cubicBezTo>
                <a:lnTo>
                  <a:pt x="0" y="2734687"/>
                </a:lnTo>
                <a:lnTo>
                  <a:pt x="0" y="1364424"/>
                </a:lnTo>
                <a:lnTo>
                  <a:pt x="115659" y="1370264"/>
                </a:lnTo>
                <a:cubicBezTo>
                  <a:pt x="872435" y="1370264"/>
                  <a:pt x="1485923" y="756776"/>
                  <a:pt x="1485923" y="0"/>
                </a:cubicBezTo>
                <a:close/>
              </a:path>
            </a:pathLst>
          </a:custGeom>
          <a:gradFill>
            <a:gsLst>
              <a:gs pos="0">
                <a:srgbClr val="F9FAFD"/>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ata letak Kustom" preserve="1" userDrawn="1">
  <p:cSld name="5_Tata letak Kustom">
    <p:bg>
      <p:bgPr>
        <a:solidFill>
          <a:schemeClr val="lt1"/>
        </a:solidFill>
        <a:effectLst/>
      </p:bgPr>
    </p:bg>
    <p:spTree>
      <p:nvGrpSpPr>
        <p:cNvPr id="1" name="Shape 14"/>
        <p:cNvGrpSpPr/>
        <p:nvPr/>
      </p:nvGrpSpPr>
      <p:grpSpPr>
        <a:xfrm>
          <a:off x="0" y="0"/>
          <a:ext cx="0" cy="0"/>
          <a:chOff x="0" y="0"/>
          <a:chExt cx="0" cy="0"/>
        </a:xfrm>
      </p:grpSpPr>
      <p:sp>
        <p:nvSpPr>
          <p:cNvPr id="15" name="Google Shape;15;p3"/>
          <p:cNvSpPr/>
          <p:nvPr/>
        </p:nvSpPr>
        <p:spPr>
          <a:xfrm rot="6200683">
            <a:off x="5347607" y="1431265"/>
            <a:ext cx="5176572" cy="5176572"/>
          </a:xfrm>
          <a:prstGeom prst="donut">
            <a:avLst>
              <a:gd name="adj" fmla="val 14761"/>
            </a:avLst>
          </a:prstGeom>
          <a:gradFill>
            <a:gsLst>
              <a:gs pos="0">
                <a:srgbClr val="F9FAFD">
                  <a:alpha val="71372"/>
                </a:srgbClr>
              </a:gs>
              <a:gs pos="41000">
                <a:srgbClr val="F9FAFD">
                  <a:alpha val="71372"/>
                </a:srgbClr>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16" name="Google Shape;16;p3"/>
          <p:cNvSpPr/>
          <p:nvPr userDrawn="1"/>
        </p:nvSpPr>
        <p:spPr>
          <a:xfrm>
            <a:off x="1" y="1"/>
            <a:ext cx="2856185" cy="2740527"/>
          </a:xfrm>
          <a:custGeom>
            <a:avLst/>
            <a:gdLst/>
            <a:ahLst/>
            <a:cxnLst/>
            <a:rect l="l" t="t" r="r" b="b"/>
            <a:pathLst>
              <a:path w="2856185" h="2740527" extrusionOk="0">
                <a:moveTo>
                  <a:pt x="1485923" y="0"/>
                </a:moveTo>
                <a:lnTo>
                  <a:pt x="2856185" y="0"/>
                </a:lnTo>
                <a:cubicBezTo>
                  <a:pt x="2856185" y="1513551"/>
                  <a:pt x="1629209" y="2740527"/>
                  <a:pt x="115658" y="2740527"/>
                </a:cubicBezTo>
                <a:lnTo>
                  <a:pt x="0" y="2734687"/>
                </a:lnTo>
                <a:lnTo>
                  <a:pt x="0" y="1364424"/>
                </a:lnTo>
                <a:lnTo>
                  <a:pt x="115659" y="1370264"/>
                </a:lnTo>
                <a:cubicBezTo>
                  <a:pt x="872435" y="1370264"/>
                  <a:pt x="1485923" y="756776"/>
                  <a:pt x="1485923" y="0"/>
                </a:cubicBezTo>
                <a:close/>
              </a:path>
            </a:pathLst>
          </a:custGeom>
          <a:gradFill>
            <a:gsLst>
              <a:gs pos="0">
                <a:srgbClr val="F9FAFD"/>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316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ata letak Kustom" preserve="1" userDrawn="1">
  <p:cSld name="5_Tata letak Kustom">
    <p:bg>
      <p:bgPr>
        <a:solidFill>
          <a:schemeClr val="lt1"/>
        </a:solidFill>
        <a:effectLst/>
      </p:bgPr>
    </p:bg>
    <p:spTree>
      <p:nvGrpSpPr>
        <p:cNvPr id="1" name="Shape 14"/>
        <p:cNvGrpSpPr/>
        <p:nvPr/>
      </p:nvGrpSpPr>
      <p:grpSpPr>
        <a:xfrm>
          <a:off x="0" y="0"/>
          <a:ext cx="0" cy="0"/>
          <a:chOff x="0" y="0"/>
          <a:chExt cx="0" cy="0"/>
        </a:xfrm>
      </p:grpSpPr>
      <p:sp>
        <p:nvSpPr>
          <p:cNvPr id="15" name="Google Shape;15;p3"/>
          <p:cNvSpPr/>
          <p:nvPr/>
        </p:nvSpPr>
        <p:spPr>
          <a:xfrm rot="6200683">
            <a:off x="5347607" y="1431265"/>
            <a:ext cx="5176572" cy="5176572"/>
          </a:xfrm>
          <a:prstGeom prst="donut">
            <a:avLst>
              <a:gd name="adj" fmla="val 14761"/>
            </a:avLst>
          </a:prstGeom>
          <a:gradFill>
            <a:gsLst>
              <a:gs pos="0">
                <a:srgbClr val="F9FAFD">
                  <a:alpha val="71372"/>
                </a:srgbClr>
              </a:gs>
              <a:gs pos="41000">
                <a:srgbClr val="F9FAFD">
                  <a:alpha val="71372"/>
                </a:srgbClr>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16" name="Google Shape;16;p3"/>
          <p:cNvSpPr/>
          <p:nvPr/>
        </p:nvSpPr>
        <p:spPr>
          <a:xfrm>
            <a:off x="1" y="1"/>
            <a:ext cx="2856185" cy="2740527"/>
          </a:xfrm>
          <a:custGeom>
            <a:avLst/>
            <a:gdLst/>
            <a:ahLst/>
            <a:cxnLst/>
            <a:rect l="l" t="t" r="r" b="b"/>
            <a:pathLst>
              <a:path w="2856185" h="2740527" extrusionOk="0">
                <a:moveTo>
                  <a:pt x="1485923" y="0"/>
                </a:moveTo>
                <a:lnTo>
                  <a:pt x="2856185" y="0"/>
                </a:lnTo>
                <a:cubicBezTo>
                  <a:pt x="2856185" y="1513551"/>
                  <a:pt x="1629209" y="2740527"/>
                  <a:pt x="115658" y="2740527"/>
                </a:cubicBezTo>
                <a:lnTo>
                  <a:pt x="0" y="2734687"/>
                </a:lnTo>
                <a:lnTo>
                  <a:pt x="0" y="1364424"/>
                </a:lnTo>
                <a:lnTo>
                  <a:pt x="115659" y="1370264"/>
                </a:lnTo>
                <a:cubicBezTo>
                  <a:pt x="872435" y="1370264"/>
                  <a:pt x="1485923" y="756776"/>
                  <a:pt x="1485923" y="0"/>
                </a:cubicBezTo>
                <a:close/>
              </a:path>
            </a:pathLst>
          </a:custGeom>
          <a:gradFill>
            <a:gsLst>
              <a:gs pos="0">
                <a:srgbClr val="F9FAFD"/>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539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ortfolio 2" preserve="1" userDrawn="1">
  <p:cSld name="1_Portfolio 2">
    <p:bg>
      <p:bgPr>
        <a:solidFill>
          <a:schemeClr val="lt1"/>
        </a:solidFill>
        <a:effectLst/>
      </p:bgPr>
    </p:bg>
    <p:spTree>
      <p:nvGrpSpPr>
        <p:cNvPr id="1" name="Shape 45"/>
        <p:cNvGrpSpPr/>
        <p:nvPr/>
      </p:nvGrpSpPr>
      <p:grpSpPr>
        <a:xfrm>
          <a:off x="0" y="0"/>
          <a:ext cx="0" cy="0"/>
          <a:chOff x="0" y="0"/>
          <a:chExt cx="0" cy="0"/>
        </a:xfrm>
      </p:grpSpPr>
      <p:sp>
        <p:nvSpPr>
          <p:cNvPr id="46" name="Google Shape;46;p13"/>
          <p:cNvSpPr/>
          <p:nvPr/>
        </p:nvSpPr>
        <p:spPr>
          <a:xfrm rot="6200683">
            <a:off x="5786213" y="1310241"/>
            <a:ext cx="5176572" cy="5176572"/>
          </a:xfrm>
          <a:prstGeom prst="donut">
            <a:avLst>
              <a:gd name="adj" fmla="val 14761"/>
            </a:avLst>
          </a:prstGeom>
          <a:gradFill>
            <a:gsLst>
              <a:gs pos="0">
                <a:srgbClr val="F9FAFD">
                  <a:alpha val="71372"/>
                </a:srgbClr>
              </a:gs>
              <a:gs pos="41000">
                <a:srgbClr val="F9FAFD">
                  <a:alpha val="71372"/>
                </a:srgbClr>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47" name="Google Shape;47;p13"/>
          <p:cNvSpPr/>
          <p:nvPr/>
        </p:nvSpPr>
        <p:spPr>
          <a:xfrm>
            <a:off x="2" y="2"/>
            <a:ext cx="2856185" cy="2740527"/>
          </a:xfrm>
          <a:custGeom>
            <a:avLst/>
            <a:gdLst/>
            <a:ahLst/>
            <a:cxnLst/>
            <a:rect l="l" t="t" r="r" b="b"/>
            <a:pathLst>
              <a:path w="2856185" h="2740527" extrusionOk="0">
                <a:moveTo>
                  <a:pt x="1485923" y="0"/>
                </a:moveTo>
                <a:lnTo>
                  <a:pt x="2856185" y="0"/>
                </a:lnTo>
                <a:cubicBezTo>
                  <a:pt x="2856185" y="1513551"/>
                  <a:pt x="1629209" y="2740527"/>
                  <a:pt x="115658" y="2740527"/>
                </a:cubicBezTo>
                <a:lnTo>
                  <a:pt x="0" y="2734687"/>
                </a:lnTo>
                <a:lnTo>
                  <a:pt x="0" y="1364424"/>
                </a:lnTo>
                <a:lnTo>
                  <a:pt x="115659" y="1370264"/>
                </a:lnTo>
                <a:cubicBezTo>
                  <a:pt x="872435" y="1370264"/>
                  <a:pt x="1485923" y="756776"/>
                  <a:pt x="1485923" y="0"/>
                </a:cubicBezTo>
                <a:close/>
              </a:path>
            </a:pathLst>
          </a:custGeom>
          <a:gradFill>
            <a:gsLst>
              <a:gs pos="0">
                <a:srgbClr val="F9FAFD"/>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6566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rtfolio 2" preserve="1" userDrawn="1">
  <p:cSld name="1_Portfolio 2">
    <p:bg>
      <p:bgPr>
        <a:solidFill>
          <a:schemeClr val="lt1"/>
        </a:solidFill>
        <a:effectLst/>
      </p:bgPr>
    </p:bg>
    <p:spTree>
      <p:nvGrpSpPr>
        <p:cNvPr id="1" name="Shape 45"/>
        <p:cNvGrpSpPr/>
        <p:nvPr/>
      </p:nvGrpSpPr>
      <p:grpSpPr>
        <a:xfrm>
          <a:off x="0" y="0"/>
          <a:ext cx="0" cy="0"/>
          <a:chOff x="0" y="0"/>
          <a:chExt cx="0" cy="0"/>
        </a:xfrm>
      </p:grpSpPr>
      <p:sp>
        <p:nvSpPr>
          <p:cNvPr id="46" name="Google Shape;46;p13"/>
          <p:cNvSpPr/>
          <p:nvPr/>
        </p:nvSpPr>
        <p:spPr>
          <a:xfrm rot="6200683">
            <a:off x="5786213" y="1310241"/>
            <a:ext cx="5176572" cy="5176572"/>
          </a:xfrm>
          <a:prstGeom prst="donut">
            <a:avLst>
              <a:gd name="adj" fmla="val 14761"/>
            </a:avLst>
          </a:prstGeom>
          <a:gradFill>
            <a:gsLst>
              <a:gs pos="0">
                <a:srgbClr val="F9FAFD">
                  <a:alpha val="71372"/>
                </a:srgbClr>
              </a:gs>
              <a:gs pos="41000">
                <a:srgbClr val="F9FAFD">
                  <a:alpha val="71372"/>
                </a:srgbClr>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47" name="Google Shape;47;p13"/>
          <p:cNvSpPr/>
          <p:nvPr/>
        </p:nvSpPr>
        <p:spPr>
          <a:xfrm>
            <a:off x="2" y="2"/>
            <a:ext cx="2856185" cy="2740527"/>
          </a:xfrm>
          <a:custGeom>
            <a:avLst/>
            <a:gdLst/>
            <a:ahLst/>
            <a:cxnLst/>
            <a:rect l="l" t="t" r="r" b="b"/>
            <a:pathLst>
              <a:path w="2856185" h="2740527" extrusionOk="0">
                <a:moveTo>
                  <a:pt x="1485923" y="0"/>
                </a:moveTo>
                <a:lnTo>
                  <a:pt x="2856185" y="0"/>
                </a:lnTo>
                <a:cubicBezTo>
                  <a:pt x="2856185" y="1513551"/>
                  <a:pt x="1629209" y="2740527"/>
                  <a:pt x="115658" y="2740527"/>
                </a:cubicBezTo>
                <a:lnTo>
                  <a:pt x="0" y="2734687"/>
                </a:lnTo>
                <a:lnTo>
                  <a:pt x="0" y="1364424"/>
                </a:lnTo>
                <a:lnTo>
                  <a:pt x="115659" y="1370264"/>
                </a:lnTo>
                <a:cubicBezTo>
                  <a:pt x="872435" y="1370264"/>
                  <a:pt x="1485923" y="756776"/>
                  <a:pt x="1485923" y="0"/>
                </a:cubicBezTo>
                <a:close/>
              </a:path>
            </a:pathLst>
          </a:custGeom>
          <a:gradFill>
            <a:gsLst>
              <a:gs pos="0">
                <a:srgbClr val="F9FAFD"/>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4" name="Ellipse 3">
            <a:extLst>
              <a:ext uri="{FF2B5EF4-FFF2-40B4-BE49-F238E27FC236}">
                <a16:creationId xmlns:a16="http://schemas.microsoft.com/office/drawing/2014/main" id="{6D613414-3DF6-B445-A63C-CD78115DDE88}"/>
              </a:ext>
            </a:extLst>
          </p:cNvPr>
          <p:cNvSpPr/>
          <p:nvPr userDrawn="1"/>
        </p:nvSpPr>
        <p:spPr>
          <a:xfrm>
            <a:off x="-3201761" y="3017846"/>
            <a:ext cx="7680308" cy="7680308"/>
          </a:xfrm>
          <a:prstGeom prst="ellipse">
            <a:avLst/>
          </a:prstGeom>
          <a:gradFill flip="none" rotWithShape="1">
            <a:gsLst>
              <a:gs pos="0">
                <a:srgbClr val="00CFA0"/>
              </a:gs>
              <a:gs pos="100000">
                <a:srgbClr val="00A6C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89" dirty="0"/>
          </a:p>
        </p:txBody>
      </p:sp>
    </p:spTree>
    <p:extLst>
      <p:ext uri="{BB962C8B-B14F-4D97-AF65-F5344CB8AC3E}">
        <p14:creationId xmlns:p14="http://schemas.microsoft.com/office/powerpoint/2010/main" val="1966772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tfolio 2" preserve="1" userDrawn="1">
  <p:cSld name="Slide Break">
    <p:bg>
      <p:bgPr>
        <a:solidFill>
          <a:schemeClr val="lt1"/>
        </a:solidFill>
        <a:effectLst/>
      </p:bgPr>
    </p:bg>
    <p:spTree>
      <p:nvGrpSpPr>
        <p:cNvPr id="1" name="Shape 45"/>
        <p:cNvGrpSpPr/>
        <p:nvPr/>
      </p:nvGrpSpPr>
      <p:grpSpPr>
        <a:xfrm>
          <a:off x="0" y="0"/>
          <a:ext cx="0" cy="0"/>
          <a:chOff x="0" y="0"/>
          <a:chExt cx="0" cy="0"/>
        </a:xfrm>
      </p:grpSpPr>
      <p:sp>
        <p:nvSpPr>
          <p:cNvPr id="46" name="Google Shape;46;p13"/>
          <p:cNvSpPr/>
          <p:nvPr/>
        </p:nvSpPr>
        <p:spPr>
          <a:xfrm rot="6200683">
            <a:off x="5786213" y="1310241"/>
            <a:ext cx="5176572" cy="5176572"/>
          </a:xfrm>
          <a:prstGeom prst="donut">
            <a:avLst>
              <a:gd name="adj" fmla="val 14761"/>
            </a:avLst>
          </a:prstGeom>
          <a:gradFill>
            <a:gsLst>
              <a:gs pos="0">
                <a:srgbClr val="F9FAFD">
                  <a:alpha val="71372"/>
                </a:srgbClr>
              </a:gs>
              <a:gs pos="41000">
                <a:srgbClr val="F9FAFD">
                  <a:alpha val="71372"/>
                </a:srgbClr>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47" name="Google Shape;47;p13"/>
          <p:cNvSpPr/>
          <p:nvPr/>
        </p:nvSpPr>
        <p:spPr>
          <a:xfrm>
            <a:off x="2" y="2"/>
            <a:ext cx="2856185" cy="2740527"/>
          </a:xfrm>
          <a:custGeom>
            <a:avLst/>
            <a:gdLst/>
            <a:ahLst/>
            <a:cxnLst/>
            <a:rect l="l" t="t" r="r" b="b"/>
            <a:pathLst>
              <a:path w="2856185" h="2740527" extrusionOk="0">
                <a:moveTo>
                  <a:pt x="1485923" y="0"/>
                </a:moveTo>
                <a:lnTo>
                  <a:pt x="2856185" y="0"/>
                </a:lnTo>
                <a:cubicBezTo>
                  <a:pt x="2856185" y="1513551"/>
                  <a:pt x="1629209" y="2740527"/>
                  <a:pt x="115658" y="2740527"/>
                </a:cubicBezTo>
                <a:lnTo>
                  <a:pt x="0" y="2734687"/>
                </a:lnTo>
                <a:lnTo>
                  <a:pt x="0" y="1364424"/>
                </a:lnTo>
                <a:lnTo>
                  <a:pt x="115659" y="1370264"/>
                </a:lnTo>
                <a:cubicBezTo>
                  <a:pt x="872435" y="1370264"/>
                  <a:pt x="1485923" y="756776"/>
                  <a:pt x="1485923" y="0"/>
                </a:cubicBezTo>
                <a:close/>
              </a:path>
            </a:pathLst>
          </a:custGeom>
          <a:gradFill>
            <a:gsLst>
              <a:gs pos="0">
                <a:srgbClr val="F9FAFD"/>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pic>
        <p:nvPicPr>
          <p:cNvPr id="6" name="Image 5">
            <a:extLst>
              <a:ext uri="{FF2B5EF4-FFF2-40B4-BE49-F238E27FC236}">
                <a16:creationId xmlns:a16="http://schemas.microsoft.com/office/drawing/2014/main" id="{6EF9BA57-9713-3847-88C8-F7436B7FC5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82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rtfolio 3" userDrawn="1">
  <p:cSld name="Portfolio 3">
    <p:bg>
      <p:bgPr>
        <a:solidFill>
          <a:schemeClr val="lt1"/>
        </a:solidFill>
        <a:effectLst/>
      </p:bgPr>
    </p:bg>
    <p:spTree>
      <p:nvGrpSpPr>
        <p:cNvPr id="1" name="Shape 48"/>
        <p:cNvGrpSpPr/>
        <p:nvPr/>
      </p:nvGrpSpPr>
      <p:grpSpPr>
        <a:xfrm>
          <a:off x="0" y="0"/>
          <a:ext cx="0" cy="0"/>
          <a:chOff x="0" y="0"/>
          <a:chExt cx="0" cy="0"/>
        </a:xfrm>
      </p:grpSpPr>
      <p:sp>
        <p:nvSpPr>
          <p:cNvPr id="49" name="Google Shape;49;p14"/>
          <p:cNvSpPr/>
          <p:nvPr/>
        </p:nvSpPr>
        <p:spPr>
          <a:xfrm rot="6200671">
            <a:off x="3901975" y="1615879"/>
            <a:ext cx="4757247" cy="4757247"/>
          </a:xfrm>
          <a:prstGeom prst="donut">
            <a:avLst>
              <a:gd name="adj" fmla="val 14761"/>
            </a:avLst>
          </a:prstGeom>
          <a:gradFill>
            <a:gsLst>
              <a:gs pos="0">
                <a:srgbClr val="F9FAFD">
                  <a:alpha val="71372"/>
                </a:srgbClr>
              </a:gs>
              <a:gs pos="41000">
                <a:srgbClr val="F9FAFD">
                  <a:alpha val="71372"/>
                </a:srgbClr>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50" name="Google Shape;50;p14"/>
          <p:cNvSpPr/>
          <p:nvPr/>
        </p:nvSpPr>
        <p:spPr>
          <a:xfrm>
            <a:off x="2" y="2"/>
            <a:ext cx="2856185" cy="2740527"/>
          </a:xfrm>
          <a:custGeom>
            <a:avLst/>
            <a:gdLst/>
            <a:ahLst/>
            <a:cxnLst/>
            <a:rect l="l" t="t" r="r" b="b"/>
            <a:pathLst>
              <a:path w="2856185" h="2740527" extrusionOk="0">
                <a:moveTo>
                  <a:pt x="1485923" y="0"/>
                </a:moveTo>
                <a:lnTo>
                  <a:pt x="2856185" y="0"/>
                </a:lnTo>
                <a:cubicBezTo>
                  <a:pt x="2856185" y="1513551"/>
                  <a:pt x="1629209" y="2740527"/>
                  <a:pt x="115658" y="2740527"/>
                </a:cubicBezTo>
                <a:lnTo>
                  <a:pt x="0" y="2734687"/>
                </a:lnTo>
                <a:lnTo>
                  <a:pt x="0" y="1364424"/>
                </a:lnTo>
                <a:lnTo>
                  <a:pt x="115659" y="1370264"/>
                </a:lnTo>
                <a:cubicBezTo>
                  <a:pt x="872435" y="1370264"/>
                  <a:pt x="1485923" y="756776"/>
                  <a:pt x="1485923" y="0"/>
                </a:cubicBezTo>
                <a:close/>
              </a:path>
            </a:pathLst>
          </a:custGeom>
          <a:gradFill>
            <a:gsLst>
              <a:gs pos="0">
                <a:srgbClr val="F9FAFD"/>
              </a:gs>
              <a:gs pos="100000">
                <a:srgbClr val="D8E2F3">
                  <a:alpha val="0"/>
                </a:srgbClr>
              </a:gs>
            </a:gsLst>
            <a:lin ang="5400000" scaled="0"/>
          </a:gra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fr-FR" smtClean="0"/>
              <a:pPr/>
              <a:t>‹N°›</a:t>
            </a:fld>
            <a:endParaRPr lang="fr-FR"/>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6" r:id="rId3"/>
    <p:sldLayoutId id="2147483664" r:id="rId4"/>
    <p:sldLayoutId id="2147483668" r:id="rId5"/>
    <p:sldLayoutId id="2147483665" r:id="rId6"/>
    <p:sldLayoutId id="2147483660" r:id="rId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jp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e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6B0F6EE9-C7AD-BED9-672F-C90DACDB5A0C}"/>
              </a:ext>
            </a:extLst>
          </p:cNvPr>
          <p:cNvPicPr>
            <a:picLocks noChangeAspect="1"/>
          </p:cNvPicPr>
          <p:nvPr/>
        </p:nvPicPr>
        <p:blipFill rotWithShape="1">
          <a:blip r:embed="rId3"/>
          <a:srcRect l="41436" r="5523"/>
          <a:stretch/>
        </p:blipFill>
        <p:spPr>
          <a:xfrm>
            <a:off x="5728674" y="0"/>
            <a:ext cx="6463326" cy="6858000"/>
          </a:xfrm>
          <a:prstGeom prst="rect">
            <a:avLst/>
          </a:prstGeom>
        </p:spPr>
      </p:pic>
      <p:sp>
        <p:nvSpPr>
          <p:cNvPr id="6" name="Google Shape;126;p24">
            <a:extLst>
              <a:ext uri="{FF2B5EF4-FFF2-40B4-BE49-F238E27FC236}">
                <a16:creationId xmlns:a16="http://schemas.microsoft.com/office/drawing/2014/main" id="{C02C986B-8DC7-4F9C-BDA2-83E1B7B1D8EF}"/>
              </a:ext>
            </a:extLst>
          </p:cNvPr>
          <p:cNvSpPr txBox="1"/>
          <p:nvPr/>
        </p:nvSpPr>
        <p:spPr>
          <a:xfrm>
            <a:off x="679447" y="1630693"/>
            <a:ext cx="5753103" cy="1103394"/>
          </a:xfrm>
          <a:prstGeom prst="rect">
            <a:avLst/>
          </a:prstGeom>
          <a:noFill/>
          <a:ln>
            <a:noFill/>
          </a:ln>
        </p:spPr>
        <p:txBody>
          <a:bodyPr spcFirstLastPara="1" wrap="square" lIns="121900" tIns="121900" rIns="121900" bIns="121900" anchor="t" anchorCtr="0">
            <a:noAutofit/>
          </a:bodyPr>
          <a:lstStyle/>
          <a:p>
            <a:pPr lvl="0"/>
            <a:r>
              <a:rPr lang="fr-FR" sz="3600" dirty="0">
                <a:solidFill>
                  <a:srgbClr val="1F2532"/>
                </a:solidFill>
                <a:latin typeface="Poppins Medium" pitchFamily="2" charset="77"/>
                <a:ea typeface="Calibri"/>
                <a:cs typeface="Poppins Medium" pitchFamily="2" charset="77"/>
                <a:sym typeface="Calibri"/>
              </a:rPr>
              <a:t>Plus qu’un outil digital, une </a:t>
            </a:r>
            <a:r>
              <a:rPr lang="fr-FR" sz="3600" dirty="0">
                <a:solidFill>
                  <a:srgbClr val="00CFA0"/>
                </a:solidFill>
                <a:latin typeface="Poppins Medium" pitchFamily="2" charset="77"/>
                <a:cs typeface="Poppins Medium" pitchFamily="2" charset="77"/>
                <a:sym typeface="Calibri"/>
              </a:rPr>
              <a:t>solution</a:t>
            </a:r>
            <a:r>
              <a:rPr lang="fr-FR" sz="3600" dirty="0">
                <a:solidFill>
                  <a:srgbClr val="1F2532"/>
                </a:solidFill>
                <a:latin typeface="Poppins Medium" pitchFamily="2" charset="77"/>
                <a:ea typeface="Calibri"/>
                <a:cs typeface="Poppins Medium" pitchFamily="2" charset="77"/>
                <a:sym typeface="Calibri"/>
              </a:rPr>
              <a:t> </a:t>
            </a:r>
            <a:r>
              <a:rPr lang="fr-FR" sz="3600" dirty="0">
                <a:solidFill>
                  <a:srgbClr val="00CFA0"/>
                </a:solidFill>
                <a:latin typeface="Poppins Medium" pitchFamily="2" charset="77"/>
                <a:ea typeface="Calibri"/>
                <a:cs typeface="Poppins Medium" pitchFamily="2" charset="77"/>
                <a:sym typeface="Calibri"/>
              </a:rPr>
              <a:t>complète !</a:t>
            </a:r>
            <a:endParaRPr sz="3600" dirty="0">
              <a:solidFill>
                <a:srgbClr val="1F2532"/>
              </a:solidFill>
              <a:latin typeface="Poppins Medium" pitchFamily="2" charset="77"/>
              <a:cs typeface="Poppins Medium" pitchFamily="2" charset="77"/>
              <a:sym typeface="Calibri"/>
            </a:endParaRPr>
          </a:p>
        </p:txBody>
      </p:sp>
      <p:pic>
        <p:nvPicPr>
          <p:cNvPr id="20" name="Image 19" descr="Une image contenant texte, conteneur, clipart&#10;&#10;Description générée automatiquement">
            <a:extLst>
              <a:ext uri="{FF2B5EF4-FFF2-40B4-BE49-F238E27FC236}">
                <a16:creationId xmlns:a16="http://schemas.microsoft.com/office/drawing/2014/main" id="{92D7E87B-237C-7544-8A37-1DE785874393}"/>
              </a:ext>
            </a:extLst>
          </p:cNvPr>
          <p:cNvPicPr>
            <a:picLocks noChangeAspect="1"/>
          </p:cNvPicPr>
          <p:nvPr/>
        </p:nvPicPr>
        <p:blipFill>
          <a:blip r:embed="rId4"/>
          <a:stretch>
            <a:fillRect/>
          </a:stretch>
        </p:blipFill>
        <p:spPr>
          <a:xfrm>
            <a:off x="858950" y="757441"/>
            <a:ext cx="2347388" cy="366985"/>
          </a:xfrm>
          <a:prstGeom prst="rect">
            <a:avLst/>
          </a:prstGeom>
        </p:spPr>
      </p:pic>
      <p:sp>
        <p:nvSpPr>
          <p:cNvPr id="2" name="ZoneTexte 1">
            <a:extLst>
              <a:ext uri="{FF2B5EF4-FFF2-40B4-BE49-F238E27FC236}">
                <a16:creationId xmlns:a16="http://schemas.microsoft.com/office/drawing/2014/main" id="{3AA9B6BB-AD6E-DD29-BD31-01CA449093EF}"/>
              </a:ext>
            </a:extLst>
          </p:cNvPr>
          <p:cNvSpPr txBox="1"/>
          <p:nvPr/>
        </p:nvSpPr>
        <p:spPr>
          <a:xfrm>
            <a:off x="679446" y="2873665"/>
            <a:ext cx="4969643" cy="707886"/>
          </a:xfrm>
          <a:prstGeom prst="rect">
            <a:avLst/>
          </a:prstGeom>
          <a:noFill/>
        </p:spPr>
        <p:txBody>
          <a:bodyPr wrap="square" rtlCol="0">
            <a:spAutoFit/>
          </a:bodyPr>
          <a:lstStyle/>
          <a:p>
            <a:r>
              <a:rPr lang="fr-FR" sz="2000" dirty="0">
                <a:latin typeface="MULI REGULAR ROMAN" pitchFamily="2" charset="77"/>
              </a:rPr>
              <a:t>Atteignez vos objectifs avec une équipe d’experts à vos côtés !</a:t>
            </a:r>
          </a:p>
        </p:txBody>
      </p:sp>
      <p:grpSp>
        <p:nvGrpSpPr>
          <p:cNvPr id="5" name="Groupe 4">
            <a:extLst>
              <a:ext uri="{FF2B5EF4-FFF2-40B4-BE49-F238E27FC236}">
                <a16:creationId xmlns:a16="http://schemas.microsoft.com/office/drawing/2014/main" id="{E947D0CD-9337-794C-ECEA-7E5F8C2707AC}"/>
              </a:ext>
            </a:extLst>
          </p:cNvPr>
          <p:cNvGrpSpPr/>
          <p:nvPr/>
        </p:nvGrpSpPr>
        <p:grpSpPr>
          <a:xfrm>
            <a:off x="780573" y="4195390"/>
            <a:ext cx="4297898" cy="1738235"/>
            <a:chOff x="780573" y="4296129"/>
            <a:chExt cx="4297898" cy="1738235"/>
          </a:xfrm>
        </p:grpSpPr>
        <p:grpSp>
          <p:nvGrpSpPr>
            <p:cNvPr id="9" name="Groupe 8">
              <a:extLst>
                <a:ext uri="{FF2B5EF4-FFF2-40B4-BE49-F238E27FC236}">
                  <a16:creationId xmlns:a16="http://schemas.microsoft.com/office/drawing/2014/main" id="{5406780A-C076-1546-ABD8-6D61B365CCA4}"/>
                </a:ext>
              </a:extLst>
            </p:cNvPr>
            <p:cNvGrpSpPr/>
            <p:nvPr/>
          </p:nvGrpSpPr>
          <p:grpSpPr>
            <a:xfrm>
              <a:off x="780573" y="4296129"/>
              <a:ext cx="2325769" cy="374789"/>
              <a:chOff x="1949531" y="2226777"/>
              <a:chExt cx="1893896" cy="305195"/>
            </a:xfrm>
          </p:grpSpPr>
          <p:sp>
            <p:nvSpPr>
              <p:cNvPr id="11" name="Rectangle : coins arrondis 10">
                <a:extLst>
                  <a:ext uri="{FF2B5EF4-FFF2-40B4-BE49-F238E27FC236}">
                    <a16:creationId xmlns:a16="http://schemas.microsoft.com/office/drawing/2014/main" id="{21A15405-BD4C-7F4E-9DD7-2CD797638A7B}"/>
                  </a:ext>
                </a:extLst>
              </p:cNvPr>
              <p:cNvSpPr/>
              <p:nvPr/>
            </p:nvSpPr>
            <p:spPr>
              <a:xfrm>
                <a:off x="1949531" y="2226777"/>
                <a:ext cx="1893896" cy="305195"/>
              </a:xfrm>
              <a:prstGeom prst="roundRect">
                <a:avLst/>
              </a:prstGeom>
              <a:gradFill>
                <a:gsLst>
                  <a:gs pos="74000">
                    <a:srgbClr val="517AF5"/>
                  </a:gs>
                  <a:gs pos="0">
                    <a:srgbClr val="3181FF"/>
                  </a:gs>
                  <a:gs pos="100000">
                    <a:srgbClr val="7172E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fr-FR" sz="2489" dirty="0"/>
              </a:p>
            </p:txBody>
          </p:sp>
          <p:sp>
            <p:nvSpPr>
              <p:cNvPr id="12" name="ZoneTexte 11">
                <a:extLst>
                  <a:ext uri="{FF2B5EF4-FFF2-40B4-BE49-F238E27FC236}">
                    <a16:creationId xmlns:a16="http://schemas.microsoft.com/office/drawing/2014/main" id="{963F42C1-D808-194B-8D72-72567E244886}"/>
                  </a:ext>
                </a:extLst>
              </p:cNvPr>
              <p:cNvSpPr txBox="1"/>
              <p:nvPr/>
            </p:nvSpPr>
            <p:spPr>
              <a:xfrm>
                <a:off x="1977834" y="2244249"/>
                <a:ext cx="1865593" cy="250626"/>
              </a:xfrm>
              <a:prstGeom prst="rect">
                <a:avLst/>
              </a:prstGeom>
              <a:noFill/>
            </p:spPr>
            <p:txBody>
              <a:bodyPr wrap="none" rtlCol="0">
                <a:spAutoFit/>
              </a:bodyPr>
              <a:lstStyle/>
              <a:p>
                <a:r>
                  <a:rPr lang="fr-FR" sz="1400" dirty="0">
                    <a:solidFill>
                      <a:schemeClr val="bg1"/>
                    </a:solidFill>
                    <a:latin typeface="Muli SemiBold Roman" pitchFamily="2" charset="77"/>
                  </a:rPr>
                  <a:t>Expertise du recrutement</a:t>
                </a:r>
              </a:p>
            </p:txBody>
          </p:sp>
        </p:grpSp>
        <p:grpSp>
          <p:nvGrpSpPr>
            <p:cNvPr id="13" name="Groupe 12">
              <a:extLst>
                <a:ext uri="{FF2B5EF4-FFF2-40B4-BE49-F238E27FC236}">
                  <a16:creationId xmlns:a16="http://schemas.microsoft.com/office/drawing/2014/main" id="{2A514256-3A5F-0041-838E-B5A53754DB39}"/>
                </a:ext>
              </a:extLst>
            </p:cNvPr>
            <p:cNvGrpSpPr/>
            <p:nvPr/>
          </p:nvGrpSpPr>
          <p:grpSpPr>
            <a:xfrm>
              <a:off x="3185927" y="4296129"/>
              <a:ext cx="1892544" cy="374789"/>
              <a:chOff x="2996300" y="1838000"/>
              <a:chExt cx="1541117" cy="305195"/>
            </a:xfrm>
          </p:grpSpPr>
          <p:sp>
            <p:nvSpPr>
              <p:cNvPr id="14" name="Rectangle : coins arrondis 13">
                <a:extLst>
                  <a:ext uri="{FF2B5EF4-FFF2-40B4-BE49-F238E27FC236}">
                    <a16:creationId xmlns:a16="http://schemas.microsoft.com/office/drawing/2014/main" id="{17213C66-FB27-2149-AC63-13D4E73DA326}"/>
                  </a:ext>
                </a:extLst>
              </p:cNvPr>
              <p:cNvSpPr/>
              <p:nvPr/>
            </p:nvSpPr>
            <p:spPr>
              <a:xfrm>
                <a:off x="2996300" y="1838000"/>
                <a:ext cx="1527101" cy="305195"/>
              </a:xfrm>
              <a:prstGeom prst="roundRect">
                <a:avLst/>
              </a:prstGeom>
              <a:gradFill>
                <a:gsLst>
                  <a:gs pos="74000">
                    <a:srgbClr val="517AF5"/>
                  </a:gs>
                  <a:gs pos="0">
                    <a:srgbClr val="3181FF"/>
                  </a:gs>
                  <a:gs pos="100000">
                    <a:srgbClr val="7172E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fr-FR" sz="2489" dirty="0"/>
              </a:p>
            </p:txBody>
          </p:sp>
          <p:sp>
            <p:nvSpPr>
              <p:cNvPr id="15" name="ZoneTexte 14">
                <a:extLst>
                  <a:ext uri="{FF2B5EF4-FFF2-40B4-BE49-F238E27FC236}">
                    <a16:creationId xmlns:a16="http://schemas.microsoft.com/office/drawing/2014/main" id="{3FDD0F60-3EE0-DE41-8194-A2C226DD9114}"/>
                  </a:ext>
                </a:extLst>
              </p:cNvPr>
              <p:cNvSpPr txBox="1"/>
              <p:nvPr/>
            </p:nvSpPr>
            <p:spPr>
              <a:xfrm>
                <a:off x="3010316" y="1860061"/>
                <a:ext cx="1527101" cy="253916"/>
              </a:xfrm>
              <a:prstGeom prst="rect">
                <a:avLst/>
              </a:prstGeom>
              <a:noFill/>
            </p:spPr>
            <p:txBody>
              <a:bodyPr wrap="none" rtlCol="0">
                <a:spAutoFit/>
              </a:bodyPr>
              <a:lstStyle/>
              <a:p>
                <a:r>
                  <a:rPr lang="fr-FR" sz="1400" dirty="0">
                    <a:solidFill>
                      <a:schemeClr val="bg1"/>
                    </a:solidFill>
                    <a:latin typeface="Muli SemiBold Roman" pitchFamily="2" charset="77"/>
                  </a:rPr>
                  <a:t>Conseil stratégique</a:t>
                </a:r>
              </a:p>
            </p:txBody>
          </p:sp>
        </p:grpSp>
        <p:grpSp>
          <p:nvGrpSpPr>
            <p:cNvPr id="16" name="Groupe 15">
              <a:extLst>
                <a:ext uri="{FF2B5EF4-FFF2-40B4-BE49-F238E27FC236}">
                  <a16:creationId xmlns:a16="http://schemas.microsoft.com/office/drawing/2014/main" id="{6C269E0F-EAE3-5344-AF27-582BFCFDD7EB}"/>
                </a:ext>
              </a:extLst>
            </p:cNvPr>
            <p:cNvGrpSpPr/>
            <p:nvPr/>
          </p:nvGrpSpPr>
          <p:grpSpPr>
            <a:xfrm>
              <a:off x="3729345" y="4747655"/>
              <a:ext cx="1056170" cy="374789"/>
              <a:chOff x="576323" y="2189305"/>
              <a:chExt cx="860050" cy="305195"/>
            </a:xfrm>
          </p:grpSpPr>
          <p:sp>
            <p:nvSpPr>
              <p:cNvPr id="17" name="Rectangle : coins arrondis 16">
                <a:extLst>
                  <a:ext uri="{FF2B5EF4-FFF2-40B4-BE49-F238E27FC236}">
                    <a16:creationId xmlns:a16="http://schemas.microsoft.com/office/drawing/2014/main" id="{303C07A5-565F-D848-9B5B-7CEF231794A0}"/>
                  </a:ext>
                </a:extLst>
              </p:cNvPr>
              <p:cNvSpPr/>
              <p:nvPr/>
            </p:nvSpPr>
            <p:spPr>
              <a:xfrm>
                <a:off x="576323" y="2189305"/>
                <a:ext cx="860050" cy="305195"/>
              </a:xfrm>
              <a:prstGeom prst="roundRect">
                <a:avLst/>
              </a:prstGeom>
              <a:gradFill>
                <a:gsLst>
                  <a:gs pos="74000">
                    <a:srgbClr val="517AF5"/>
                  </a:gs>
                  <a:gs pos="0">
                    <a:srgbClr val="3181FF"/>
                  </a:gs>
                  <a:gs pos="100000">
                    <a:srgbClr val="7172E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fr-FR" sz="2489" dirty="0"/>
              </a:p>
            </p:txBody>
          </p:sp>
          <p:sp>
            <p:nvSpPr>
              <p:cNvPr id="18" name="ZoneTexte 17">
                <a:extLst>
                  <a:ext uri="{FF2B5EF4-FFF2-40B4-BE49-F238E27FC236}">
                    <a16:creationId xmlns:a16="http://schemas.microsoft.com/office/drawing/2014/main" id="{B1BC61A3-24C4-A44E-8C26-58AD5D609220}"/>
                  </a:ext>
                </a:extLst>
              </p:cNvPr>
              <p:cNvSpPr txBox="1"/>
              <p:nvPr/>
            </p:nvSpPr>
            <p:spPr>
              <a:xfrm>
                <a:off x="590339" y="2214945"/>
                <a:ext cx="846034" cy="253916"/>
              </a:xfrm>
              <a:prstGeom prst="rect">
                <a:avLst/>
              </a:prstGeom>
              <a:noFill/>
            </p:spPr>
            <p:txBody>
              <a:bodyPr wrap="square" rtlCol="0">
                <a:spAutoFit/>
              </a:bodyPr>
              <a:lstStyle/>
              <a:p>
                <a:r>
                  <a:rPr lang="fr-FR" sz="1400" dirty="0">
                    <a:solidFill>
                      <a:schemeClr val="bg1"/>
                    </a:solidFill>
                    <a:latin typeface="Muli SemiBold Roman" pitchFamily="2" charset="77"/>
                  </a:rPr>
                  <a:t>Formation</a:t>
                </a:r>
              </a:p>
            </p:txBody>
          </p:sp>
        </p:grpSp>
        <p:grpSp>
          <p:nvGrpSpPr>
            <p:cNvPr id="19" name="Groupe 18">
              <a:extLst>
                <a:ext uri="{FF2B5EF4-FFF2-40B4-BE49-F238E27FC236}">
                  <a16:creationId xmlns:a16="http://schemas.microsoft.com/office/drawing/2014/main" id="{71F4DD9F-C39B-245C-D0D7-03339DF2060C}"/>
                </a:ext>
              </a:extLst>
            </p:cNvPr>
            <p:cNvGrpSpPr/>
            <p:nvPr/>
          </p:nvGrpSpPr>
          <p:grpSpPr>
            <a:xfrm>
              <a:off x="780573" y="4747655"/>
              <a:ext cx="2869187" cy="374789"/>
              <a:chOff x="1949531" y="2226777"/>
              <a:chExt cx="2336406" cy="305195"/>
            </a:xfrm>
          </p:grpSpPr>
          <p:sp>
            <p:nvSpPr>
              <p:cNvPr id="22" name="Rectangle : coins arrondis 21">
                <a:extLst>
                  <a:ext uri="{FF2B5EF4-FFF2-40B4-BE49-F238E27FC236}">
                    <a16:creationId xmlns:a16="http://schemas.microsoft.com/office/drawing/2014/main" id="{4B12B495-EAAB-6553-7F33-3226E4C817DD}"/>
                  </a:ext>
                </a:extLst>
              </p:cNvPr>
              <p:cNvSpPr/>
              <p:nvPr/>
            </p:nvSpPr>
            <p:spPr>
              <a:xfrm>
                <a:off x="1949531" y="2226777"/>
                <a:ext cx="2336406" cy="305195"/>
              </a:xfrm>
              <a:prstGeom prst="roundRect">
                <a:avLst/>
              </a:prstGeom>
              <a:gradFill>
                <a:gsLst>
                  <a:gs pos="74000">
                    <a:srgbClr val="517AF5"/>
                  </a:gs>
                  <a:gs pos="0">
                    <a:srgbClr val="3181FF"/>
                  </a:gs>
                  <a:gs pos="100000">
                    <a:srgbClr val="7172E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fr-FR" sz="2489" dirty="0"/>
              </a:p>
            </p:txBody>
          </p:sp>
          <p:sp>
            <p:nvSpPr>
              <p:cNvPr id="23" name="ZoneTexte 22">
                <a:extLst>
                  <a:ext uri="{FF2B5EF4-FFF2-40B4-BE49-F238E27FC236}">
                    <a16:creationId xmlns:a16="http://schemas.microsoft.com/office/drawing/2014/main" id="{A421A684-EC98-336D-6694-DBAD49D1F626}"/>
                  </a:ext>
                </a:extLst>
              </p:cNvPr>
              <p:cNvSpPr txBox="1"/>
              <p:nvPr/>
            </p:nvSpPr>
            <p:spPr>
              <a:xfrm>
                <a:off x="1977834" y="2244249"/>
                <a:ext cx="2308103" cy="250626"/>
              </a:xfrm>
              <a:prstGeom prst="rect">
                <a:avLst/>
              </a:prstGeom>
              <a:noFill/>
            </p:spPr>
            <p:txBody>
              <a:bodyPr wrap="none" rtlCol="0">
                <a:spAutoFit/>
              </a:bodyPr>
              <a:lstStyle/>
              <a:p>
                <a:r>
                  <a:rPr lang="fr-FR" sz="1400" dirty="0">
                    <a:solidFill>
                      <a:schemeClr val="bg1"/>
                    </a:solidFill>
                    <a:latin typeface="Muli SemiBold Roman" pitchFamily="2" charset="77"/>
                  </a:rPr>
                  <a:t>Accompagnement personnalisé</a:t>
                </a:r>
              </a:p>
            </p:txBody>
          </p:sp>
        </p:grpSp>
        <p:grpSp>
          <p:nvGrpSpPr>
            <p:cNvPr id="21" name="Groupe 20">
              <a:extLst>
                <a:ext uri="{FF2B5EF4-FFF2-40B4-BE49-F238E27FC236}">
                  <a16:creationId xmlns:a16="http://schemas.microsoft.com/office/drawing/2014/main" id="{2B6A7537-99CF-BD6D-FC07-3911EA05327D}"/>
                </a:ext>
              </a:extLst>
            </p:cNvPr>
            <p:cNvGrpSpPr/>
            <p:nvPr/>
          </p:nvGrpSpPr>
          <p:grpSpPr>
            <a:xfrm>
              <a:off x="780573" y="5207029"/>
              <a:ext cx="4129148" cy="374789"/>
              <a:chOff x="1949531" y="2226777"/>
              <a:chExt cx="3362403" cy="305195"/>
            </a:xfrm>
          </p:grpSpPr>
          <p:sp>
            <p:nvSpPr>
              <p:cNvPr id="24" name="Rectangle : coins arrondis 23">
                <a:extLst>
                  <a:ext uri="{FF2B5EF4-FFF2-40B4-BE49-F238E27FC236}">
                    <a16:creationId xmlns:a16="http://schemas.microsoft.com/office/drawing/2014/main" id="{9DD82C6B-63E2-3D9B-B235-5642225A169C}"/>
                  </a:ext>
                </a:extLst>
              </p:cNvPr>
              <p:cNvSpPr/>
              <p:nvPr/>
            </p:nvSpPr>
            <p:spPr>
              <a:xfrm>
                <a:off x="1949531" y="2226777"/>
                <a:ext cx="3362403" cy="305195"/>
              </a:xfrm>
              <a:prstGeom prst="roundRect">
                <a:avLst/>
              </a:prstGeom>
              <a:gradFill>
                <a:gsLst>
                  <a:gs pos="74000">
                    <a:srgbClr val="517AF5"/>
                  </a:gs>
                  <a:gs pos="0">
                    <a:srgbClr val="3181FF"/>
                  </a:gs>
                  <a:gs pos="100000">
                    <a:srgbClr val="7172E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fr-FR" sz="2489" dirty="0"/>
              </a:p>
            </p:txBody>
          </p:sp>
          <p:sp>
            <p:nvSpPr>
              <p:cNvPr id="25" name="ZoneTexte 24">
                <a:extLst>
                  <a:ext uri="{FF2B5EF4-FFF2-40B4-BE49-F238E27FC236}">
                    <a16:creationId xmlns:a16="http://schemas.microsoft.com/office/drawing/2014/main" id="{F435817A-0D15-4F6E-3592-FFBDE0AAAACE}"/>
                  </a:ext>
                </a:extLst>
              </p:cNvPr>
              <p:cNvSpPr txBox="1"/>
              <p:nvPr/>
            </p:nvSpPr>
            <p:spPr>
              <a:xfrm>
                <a:off x="1977834" y="2244249"/>
                <a:ext cx="3334100" cy="250626"/>
              </a:xfrm>
              <a:prstGeom prst="rect">
                <a:avLst/>
              </a:prstGeom>
              <a:noFill/>
            </p:spPr>
            <p:txBody>
              <a:bodyPr wrap="none" rtlCol="0">
                <a:spAutoFit/>
              </a:bodyPr>
              <a:lstStyle/>
              <a:p>
                <a:r>
                  <a:rPr lang="fr-FR" sz="1400" dirty="0">
                    <a:solidFill>
                      <a:schemeClr val="bg1"/>
                    </a:solidFill>
                    <a:latin typeface="Muli SemiBold Roman" pitchFamily="2" charset="77"/>
                  </a:rPr>
                  <a:t>Animation de communauté et de la plateforme</a:t>
                </a:r>
              </a:p>
            </p:txBody>
          </p:sp>
        </p:grpSp>
        <p:grpSp>
          <p:nvGrpSpPr>
            <p:cNvPr id="26" name="Groupe 25">
              <a:extLst>
                <a:ext uri="{FF2B5EF4-FFF2-40B4-BE49-F238E27FC236}">
                  <a16:creationId xmlns:a16="http://schemas.microsoft.com/office/drawing/2014/main" id="{181FC11C-4B73-6396-E80D-E2E280D1FC3A}"/>
                </a:ext>
              </a:extLst>
            </p:cNvPr>
            <p:cNvGrpSpPr/>
            <p:nvPr/>
          </p:nvGrpSpPr>
          <p:grpSpPr>
            <a:xfrm>
              <a:off x="780578" y="5659575"/>
              <a:ext cx="2187911" cy="374789"/>
              <a:chOff x="1949534" y="2226777"/>
              <a:chExt cx="1781636" cy="305195"/>
            </a:xfrm>
          </p:grpSpPr>
          <p:sp>
            <p:nvSpPr>
              <p:cNvPr id="27" name="Rectangle : coins arrondis 26">
                <a:extLst>
                  <a:ext uri="{FF2B5EF4-FFF2-40B4-BE49-F238E27FC236}">
                    <a16:creationId xmlns:a16="http://schemas.microsoft.com/office/drawing/2014/main" id="{0563C1C0-1592-9479-ECDA-5AF1F24B579C}"/>
                  </a:ext>
                </a:extLst>
              </p:cNvPr>
              <p:cNvSpPr/>
              <p:nvPr/>
            </p:nvSpPr>
            <p:spPr>
              <a:xfrm>
                <a:off x="1949534" y="2226777"/>
                <a:ext cx="1781636" cy="305195"/>
              </a:xfrm>
              <a:prstGeom prst="roundRect">
                <a:avLst/>
              </a:prstGeom>
              <a:gradFill>
                <a:gsLst>
                  <a:gs pos="74000">
                    <a:srgbClr val="517AF5"/>
                  </a:gs>
                  <a:gs pos="0">
                    <a:srgbClr val="3181FF"/>
                  </a:gs>
                  <a:gs pos="100000">
                    <a:srgbClr val="7172E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fr-FR" sz="2489" dirty="0"/>
              </a:p>
            </p:txBody>
          </p:sp>
          <p:sp>
            <p:nvSpPr>
              <p:cNvPr id="28" name="ZoneTexte 27">
                <a:extLst>
                  <a:ext uri="{FF2B5EF4-FFF2-40B4-BE49-F238E27FC236}">
                    <a16:creationId xmlns:a16="http://schemas.microsoft.com/office/drawing/2014/main" id="{1066EEA0-95D8-7C90-1AFC-AAACAAE3931D}"/>
                  </a:ext>
                </a:extLst>
              </p:cNvPr>
              <p:cNvSpPr txBox="1"/>
              <p:nvPr/>
            </p:nvSpPr>
            <p:spPr>
              <a:xfrm>
                <a:off x="1977834" y="2244249"/>
                <a:ext cx="1753334" cy="250626"/>
              </a:xfrm>
              <a:prstGeom prst="rect">
                <a:avLst/>
              </a:prstGeom>
              <a:noFill/>
            </p:spPr>
            <p:txBody>
              <a:bodyPr wrap="none" rtlCol="0">
                <a:spAutoFit/>
              </a:bodyPr>
              <a:lstStyle/>
              <a:p>
                <a:r>
                  <a:rPr lang="fr-FR" sz="1400" dirty="0">
                    <a:solidFill>
                      <a:schemeClr val="bg1"/>
                    </a:solidFill>
                    <a:latin typeface="Muli SemiBold Roman" pitchFamily="2" charset="77"/>
                  </a:rPr>
                  <a:t>Plan de communication</a:t>
                </a: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07C24054-1370-B143-B386-5AF3EE4220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 name="Groupe 1">
            <a:extLst>
              <a:ext uri="{FF2B5EF4-FFF2-40B4-BE49-F238E27FC236}">
                <a16:creationId xmlns:a16="http://schemas.microsoft.com/office/drawing/2014/main" id="{5569E18B-5427-140F-0C87-7563F5AA6DE0}"/>
              </a:ext>
            </a:extLst>
          </p:cNvPr>
          <p:cNvGrpSpPr/>
          <p:nvPr/>
        </p:nvGrpSpPr>
        <p:grpSpPr>
          <a:xfrm>
            <a:off x="1575396" y="2309307"/>
            <a:ext cx="9041208" cy="2239385"/>
            <a:chOff x="1575396" y="2837897"/>
            <a:chExt cx="9041208" cy="2239385"/>
          </a:xfrm>
        </p:grpSpPr>
        <p:sp>
          <p:nvSpPr>
            <p:cNvPr id="8" name="Google Shape;117;p23">
              <a:extLst>
                <a:ext uri="{FF2B5EF4-FFF2-40B4-BE49-F238E27FC236}">
                  <a16:creationId xmlns:a16="http://schemas.microsoft.com/office/drawing/2014/main" id="{2E14E818-F575-6D45-9957-2F356DC8D3E3}"/>
                </a:ext>
              </a:extLst>
            </p:cNvPr>
            <p:cNvSpPr txBox="1"/>
            <p:nvPr/>
          </p:nvSpPr>
          <p:spPr>
            <a:xfrm>
              <a:off x="1575396" y="2837897"/>
              <a:ext cx="9041208" cy="1587085"/>
            </a:xfrm>
            <a:prstGeom prst="rect">
              <a:avLst/>
            </a:prstGeom>
            <a:noFill/>
            <a:ln>
              <a:noFill/>
            </a:ln>
          </p:spPr>
          <p:txBody>
            <a:bodyPr spcFirstLastPara="1" wrap="square" lIns="91433" tIns="45700" rIns="91433" bIns="45700" anchor="t" anchorCtr="0">
              <a:noAutofit/>
            </a:bodyPr>
            <a:lstStyle/>
            <a:p>
              <a:pPr lvl="0" algn="ctr">
                <a:buSzPts val="2300"/>
              </a:pPr>
              <a:r>
                <a:rPr lang="fr-FR" sz="4000" dirty="0">
                  <a:solidFill>
                    <a:schemeClr val="bg1"/>
                  </a:solidFill>
                  <a:latin typeface="Poppins SemiBold"/>
                  <a:ea typeface="Poppins SemiBold"/>
                  <a:cs typeface="Poppins SemiBold"/>
                  <a:sym typeface="Poppins SemiBold"/>
                </a:rPr>
                <a:t>Un accompagnement en continu</a:t>
              </a:r>
            </a:p>
            <a:p>
              <a:pPr lvl="0" algn="ctr">
                <a:buSzPts val="2300"/>
              </a:pPr>
              <a:r>
                <a:rPr lang="fr-FR" sz="3200" dirty="0">
                  <a:solidFill>
                    <a:schemeClr val="bg1"/>
                  </a:solidFill>
                  <a:latin typeface="Poppins" pitchFamily="2" charset="77"/>
                  <a:ea typeface="Poppins SemiBold"/>
                  <a:cs typeface="Poppins" pitchFamily="2" charset="77"/>
                  <a:sym typeface="Poppins SemiBold"/>
                </a:rPr>
                <a:t>pour l’animation de votre plateforme et de votre communauté de collaborateurs</a:t>
              </a:r>
              <a:endParaRPr lang="fr-FR" sz="3600" dirty="0">
                <a:solidFill>
                  <a:schemeClr val="bg1"/>
                </a:solidFill>
                <a:latin typeface="Poppins" pitchFamily="2" charset="77"/>
                <a:ea typeface="Poppins SemiBold"/>
                <a:cs typeface="Poppins" pitchFamily="2" charset="77"/>
                <a:sym typeface="Poppins SemiBold"/>
              </a:endParaRPr>
            </a:p>
          </p:txBody>
        </p:sp>
        <p:sp>
          <p:nvSpPr>
            <p:cNvPr id="4" name="Rectangle 3">
              <a:extLst>
                <a:ext uri="{FF2B5EF4-FFF2-40B4-BE49-F238E27FC236}">
                  <a16:creationId xmlns:a16="http://schemas.microsoft.com/office/drawing/2014/main" id="{B5CF96AB-8EE6-281A-1233-48E25B986463}"/>
                </a:ext>
              </a:extLst>
            </p:cNvPr>
            <p:cNvSpPr/>
            <p:nvPr/>
          </p:nvSpPr>
          <p:spPr>
            <a:xfrm>
              <a:off x="4398762" y="4645630"/>
              <a:ext cx="3394475" cy="431652"/>
            </a:xfrm>
            <a:prstGeom prst="rect">
              <a:avLst/>
            </a:prstGeom>
            <a:gradFill flip="none" rotWithShape="1">
              <a:gsLst>
                <a:gs pos="78000">
                  <a:srgbClr val="5C75FF"/>
                </a:gs>
                <a:gs pos="0">
                  <a:srgbClr val="3181FF"/>
                </a:gs>
                <a:gs pos="100000">
                  <a:srgbClr val="7E6B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latin typeface="Muli SemiBold Roman" pitchFamily="2" charset="77"/>
                  <a:ea typeface="Calibri"/>
                  <a:cs typeface="Calibri"/>
                  <a:sym typeface="Calibri"/>
                </a:rPr>
                <a:t>Animation de vos collaborateurs</a:t>
              </a:r>
            </a:p>
          </p:txBody>
        </p:sp>
      </p:grpSp>
      <p:pic>
        <p:nvPicPr>
          <p:cNvPr id="6" name="Image 5">
            <a:extLst>
              <a:ext uri="{FF2B5EF4-FFF2-40B4-BE49-F238E27FC236}">
                <a16:creationId xmlns:a16="http://schemas.microsoft.com/office/drawing/2014/main" id="{D515E166-A44F-B789-C311-22A818CC2B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9510" y="6181894"/>
            <a:ext cx="1512980" cy="261220"/>
          </a:xfrm>
          <a:prstGeom prst="rect">
            <a:avLst/>
          </a:prstGeom>
        </p:spPr>
      </p:pic>
    </p:spTree>
    <p:extLst>
      <p:ext uri="{BB962C8B-B14F-4D97-AF65-F5344CB8AC3E}">
        <p14:creationId xmlns:p14="http://schemas.microsoft.com/office/powerpoint/2010/main" val="2326946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ersonne, intérieur&#10;&#10;Description générée automatiquement">
            <a:extLst>
              <a:ext uri="{FF2B5EF4-FFF2-40B4-BE49-F238E27FC236}">
                <a16:creationId xmlns:a16="http://schemas.microsoft.com/office/drawing/2014/main" id="{DDFAF4BD-4CCE-754F-8A62-3BF2674902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1FC4A6B-5340-6949-918B-6D17C01980AD}"/>
              </a:ext>
            </a:extLst>
          </p:cNvPr>
          <p:cNvSpPr/>
          <p:nvPr/>
        </p:nvSpPr>
        <p:spPr>
          <a:xfrm>
            <a:off x="0" y="0"/>
            <a:ext cx="12191999" cy="6858000"/>
          </a:xfrm>
          <a:prstGeom prst="rect">
            <a:avLst/>
          </a:prstGeom>
          <a:gradFill>
            <a:gsLst>
              <a:gs pos="39000">
                <a:srgbClr val="3181FF">
                  <a:alpha val="97156"/>
                </a:srgbClr>
              </a:gs>
              <a:gs pos="100000">
                <a:srgbClr val="5F40D5">
                  <a:alpha val="78618"/>
                </a:srgbClr>
              </a:gs>
              <a:gs pos="0">
                <a:srgbClr val="5F40D5">
                  <a:alpha val="78061"/>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Google Shape;117;p23">
            <a:extLst>
              <a:ext uri="{FF2B5EF4-FFF2-40B4-BE49-F238E27FC236}">
                <a16:creationId xmlns:a16="http://schemas.microsoft.com/office/drawing/2014/main" id="{D31AD05A-55BB-2E4F-5D1B-2202451E6CA1}"/>
              </a:ext>
            </a:extLst>
          </p:cNvPr>
          <p:cNvSpPr txBox="1"/>
          <p:nvPr/>
        </p:nvSpPr>
        <p:spPr>
          <a:xfrm>
            <a:off x="3344757" y="306506"/>
            <a:ext cx="5502486" cy="871908"/>
          </a:xfrm>
          <a:prstGeom prst="rect">
            <a:avLst/>
          </a:prstGeom>
          <a:noFill/>
          <a:ln>
            <a:noFill/>
          </a:ln>
        </p:spPr>
        <p:txBody>
          <a:bodyPr spcFirstLastPara="1" wrap="square" lIns="91433" tIns="45700" rIns="91433" bIns="45700" anchor="t" anchorCtr="0">
            <a:noAutofit/>
          </a:bodyPr>
          <a:lstStyle/>
          <a:p>
            <a:pPr algn="ctr">
              <a:buSzPts val="2300"/>
            </a:pPr>
            <a:r>
              <a:rPr lang="fr-FR" sz="2800" dirty="0">
                <a:solidFill>
                  <a:srgbClr val="FFFFFF"/>
                </a:solidFill>
                <a:latin typeface="Poppins SemiBold"/>
                <a:ea typeface="Poppins SemiBold"/>
                <a:cs typeface="Poppins SemiBold"/>
                <a:sym typeface="Poppins SemiBold"/>
              </a:rPr>
              <a:t>Pour l’animation, vous avez le choix entre 2 options !</a:t>
            </a:r>
            <a:endParaRPr sz="2800" dirty="0">
              <a:solidFill>
                <a:srgbClr val="FFFFFF"/>
              </a:solidFill>
              <a:latin typeface="Poppins SemiBold"/>
              <a:ea typeface="Poppins SemiBold"/>
              <a:cs typeface="Poppins SemiBold"/>
              <a:sym typeface="Poppins SemiBold"/>
            </a:endParaRPr>
          </a:p>
        </p:txBody>
      </p:sp>
      <p:sp>
        <p:nvSpPr>
          <p:cNvPr id="14" name="Rectangle 13">
            <a:extLst>
              <a:ext uri="{FF2B5EF4-FFF2-40B4-BE49-F238E27FC236}">
                <a16:creationId xmlns:a16="http://schemas.microsoft.com/office/drawing/2014/main" id="{D09E3CD1-7037-BBFD-4FDE-637CC279D6B6}"/>
              </a:ext>
            </a:extLst>
          </p:cNvPr>
          <p:cNvSpPr/>
          <p:nvPr/>
        </p:nvSpPr>
        <p:spPr>
          <a:xfrm>
            <a:off x="1072920" y="1605885"/>
            <a:ext cx="4539400" cy="4418995"/>
          </a:xfrm>
          <a:prstGeom prst="rect">
            <a:avLst/>
          </a:prstGeom>
          <a:solidFill>
            <a:srgbClr val="F8F9FD"/>
          </a:solidFill>
          <a:ln>
            <a:noFill/>
          </a:ln>
          <a:effectLst>
            <a:outerShdw blurRad="673100" dist="254000" dir="312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oogle Shape;117;p23">
            <a:extLst>
              <a:ext uri="{FF2B5EF4-FFF2-40B4-BE49-F238E27FC236}">
                <a16:creationId xmlns:a16="http://schemas.microsoft.com/office/drawing/2014/main" id="{FABF060A-3EB3-B8FD-AF6E-822CE0F73560}"/>
              </a:ext>
            </a:extLst>
          </p:cNvPr>
          <p:cNvSpPr txBox="1"/>
          <p:nvPr/>
        </p:nvSpPr>
        <p:spPr>
          <a:xfrm>
            <a:off x="1724988" y="3279200"/>
            <a:ext cx="3235259" cy="1030000"/>
          </a:xfrm>
          <a:prstGeom prst="rect">
            <a:avLst/>
          </a:prstGeom>
          <a:noFill/>
          <a:ln>
            <a:noFill/>
          </a:ln>
        </p:spPr>
        <p:txBody>
          <a:bodyPr spcFirstLastPara="1" wrap="square" lIns="91433" tIns="45700" rIns="91433" bIns="45700" anchor="t" anchorCtr="0">
            <a:noAutofit/>
          </a:bodyPr>
          <a:lstStyle/>
          <a:p>
            <a:pPr marL="342900" indent="-342900">
              <a:buClr>
                <a:srgbClr val="3181FF"/>
              </a:buClr>
              <a:buSzPct val="100000"/>
              <a:buFont typeface="+mj-lt"/>
              <a:buAutoNum type="arabicPeriod"/>
            </a:pPr>
            <a:r>
              <a:rPr lang="fr-FR" sz="1400" dirty="0">
                <a:solidFill>
                  <a:srgbClr val="1F2532"/>
                </a:solidFill>
                <a:latin typeface="MULI REGULAR ROMAN" pitchFamily="2" charset="77"/>
                <a:ea typeface="Poppins SemiBold"/>
                <a:cs typeface="Poppins SemiBold"/>
                <a:sym typeface="Poppins SemiBold"/>
              </a:rPr>
              <a:t>Présentation du plan d’actions</a:t>
            </a:r>
          </a:p>
          <a:p>
            <a:pPr marL="228600" indent="-228600">
              <a:buClr>
                <a:srgbClr val="3181FF"/>
              </a:buClr>
              <a:buSzPct val="100000"/>
              <a:buFont typeface="+mj-lt"/>
              <a:buAutoNum type="arabicPeriod"/>
            </a:pPr>
            <a:endParaRPr lang="fr-FR" sz="800" dirty="0">
              <a:solidFill>
                <a:srgbClr val="1F2532"/>
              </a:solidFill>
              <a:latin typeface="MULI REGULAR ROMAN" pitchFamily="2" charset="77"/>
              <a:ea typeface="Poppins SemiBold"/>
              <a:cs typeface="Poppins SemiBold"/>
              <a:sym typeface="Poppins SemiBold"/>
            </a:endParaRPr>
          </a:p>
          <a:p>
            <a:pPr marL="342900" indent="-342900">
              <a:buClr>
                <a:srgbClr val="3181FF"/>
              </a:buClr>
              <a:buSzPct val="100000"/>
              <a:buFont typeface="+mj-lt"/>
              <a:buAutoNum type="arabicPeriod"/>
            </a:pPr>
            <a:r>
              <a:rPr lang="fr-FR" sz="1400" dirty="0">
                <a:solidFill>
                  <a:srgbClr val="1F2532"/>
                </a:solidFill>
                <a:latin typeface="MULI REGULAR ROMAN" pitchFamily="2" charset="77"/>
                <a:ea typeface="Poppins SemiBold"/>
                <a:cs typeface="Poppins SemiBold"/>
                <a:sym typeface="Poppins SemiBold"/>
              </a:rPr>
              <a:t>Vous choisissez ce qui vous plaît</a:t>
            </a:r>
          </a:p>
          <a:p>
            <a:pPr marL="285750" indent="-285750">
              <a:buClr>
                <a:srgbClr val="3181FF"/>
              </a:buClr>
              <a:buSzPct val="100000"/>
              <a:buFont typeface="+mj-lt"/>
              <a:buAutoNum type="arabicPeriod"/>
            </a:pPr>
            <a:endParaRPr lang="fr-FR" sz="800" dirty="0">
              <a:solidFill>
                <a:srgbClr val="1F2532"/>
              </a:solidFill>
              <a:latin typeface="MULI REGULAR ROMAN" pitchFamily="2" charset="77"/>
              <a:ea typeface="Poppins SemiBold"/>
              <a:cs typeface="Poppins SemiBold"/>
              <a:sym typeface="Poppins SemiBold"/>
            </a:endParaRPr>
          </a:p>
          <a:p>
            <a:pPr marL="342900" indent="-342900">
              <a:buClr>
                <a:srgbClr val="3181FF"/>
              </a:buClr>
              <a:buSzPct val="100000"/>
              <a:buFont typeface="+mj-lt"/>
              <a:buAutoNum type="arabicPeriod"/>
            </a:pPr>
            <a:r>
              <a:rPr lang="fr-FR" sz="1400" dirty="0">
                <a:solidFill>
                  <a:srgbClr val="1F2532"/>
                </a:solidFill>
                <a:latin typeface="MULI REGULAR ROMAN" pitchFamily="2" charset="77"/>
                <a:ea typeface="Poppins SemiBold"/>
                <a:cs typeface="Poppins SemiBold"/>
                <a:sym typeface="Poppins SemiBold"/>
              </a:rPr>
              <a:t>On le fait pour vous !</a:t>
            </a:r>
          </a:p>
        </p:txBody>
      </p:sp>
      <p:sp>
        <p:nvSpPr>
          <p:cNvPr id="18" name="Rectangle 17">
            <a:extLst>
              <a:ext uri="{FF2B5EF4-FFF2-40B4-BE49-F238E27FC236}">
                <a16:creationId xmlns:a16="http://schemas.microsoft.com/office/drawing/2014/main" id="{3A7153D4-85B9-13AB-1CC5-43B89D426336}"/>
              </a:ext>
            </a:extLst>
          </p:cNvPr>
          <p:cNvSpPr/>
          <p:nvPr/>
        </p:nvSpPr>
        <p:spPr>
          <a:xfrm>
            <a:off x="2804015" y="1442808"/>
            <a:ext cx="1077212"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latin typeface="Muli SemiBold Roman" pitchFamily="2" charset="77"/>
                <a:ea typeface="Calibri"/>
                <a:cs typeface="Calibri"/>
                <a:sym typeface="Calibri"/>
              </a:rPr>
              <a:t>Option 1</a:t>
            </a:r>
          </a:p>
        </p:txBody>
      </p:sp>
      <p:sp>
        <p:nvSpPr>
          <p:cNvPr id="19" name="Google Shape;117;p23">
            <a:extLst>
              <a:ext uri="{FF2B5EF4-FFF2-40B4-BE49-F238E27FC236}">
                <a16:creationId xmlns:a16="http://schemas.microsoft.com/office/drawing/2014/main" id="{23586507-561B-44A5-8A1B-AB75F42AF665}"/>
              </a:ext>
            </a:extLst>
          </p:cNvPr>
          <p:cNvSpPr txBox="1"/>
          <p:nvPr/>
        </p:nvSpPr>
        <p:spPr>
          <a:xfrm>
            <a:off x="1533176" y="1938588"/>
            <a:ext cx="3618889" cy="854832"/>
          </a:xfrm>
          <a:prstGeom prst="rect">
            <a:avLst/>
          </a:prstGeom>
          <a:noFill/>
          <a:ln>
            <a:noFill/>
          </a:ln>
        </p:spPr>
        <p:txBody>
          <a:bodyPr spcFirstLastPara="1" wrap="square" lIns="91433" tIns="45700" rIns="91433" bIns="45700" anchor="t" anchorCtr="0">
            <a:noAutofit/>
          </a:bodyPr>
          <a:lstStyle/>
          <a:p>
            <a:pPr algn="ctr">
              <a:buSzPts val="2300"/>
            </a:pPr>
            <a:r>
              <a:rPr lang="fr-FR" sz="1800" dirty="0">
                <a:solidFill>
                  <a:srgbClr val="1F2532"/>
                </a:solidFill>
                <a:latin typeface="Poppins Medium" pitchFamily="2" charset="77"/>
                <a:ea typeface="Poppins SemiBold"/>
                <a:cs typeface="Poppins Medium" pitchFamily="2" charset="77"/>
                <a:sym typeface="Poppins SemiBold"/>
              </a:rPr>
              <a:t>L’équipe de </a:t>
            </a:r>
            <a:r>
              <a:rPr lang="fr-FR" sz="1800" dirty="0" err="1">
                <a:solidFill>
                  <a:srgbClr val="1F2532"/>
                </a:solidFill>
                <a:latin typeface="Poppins Medium" pitchFamily="2" charset="77"/>
                <a:ea typeface="Poppins SemiBold"/>
                <a:cs typeface="Poppins Medium" pitchFamily="2" charset="77"/>
                <a:sym typeface="Poppins SemiBold"/>
              </a:rPr>
              <a:t>Keycoopt</a:t>
            </a:r>
            <a:r>
              <a:rPr lang="fr-FR" sz="1800" dirty="0">
                <a:solidFill>
                  <a:srgbClr val="1F2532"/>
                </a:solidFill>
                <a:latin typeface="Poppins Medium" pitchFamily="2" charset="77"/>
                <a:ea typeface="Poppins SemiBold"/>
                <a:cs typeface="Poppins Medium" pitchFamily="2" charset="77"/>
                <a:sym typeface="Poppins SemiBold"/>
              </a:rPr>
              <a:t> System prend en main ce sujet</a:t>
            </a:r>
          </a:p>
          <a:p>
            <a:pPr algn="ctr">
              <a:buSzPts val="2300"/>
            </a:pPr>
            <a:r>
              <a:rPr lang="fr-FR" sz="1800" dirty="0">
                <a:solidFill>
                  <a:srgbClr val="1F2532"/>
                </a:solidFill>
                <a:latin typeface="Poppins Medium" pitchFamily="2" charset="77"/>
                <a:ea typeface="Poppins SemiBold"/>
                <a:cs typeface="Poppins Medium" pitchFamily="2" charset="77"/>
                <a:sym typeface="Poppins SemiBold"/>
              </a:rPr>
              <a:t>pour vous !</a:t>
            </a:r>
            <a:endParaRPr sz="1800" dirty="0">
              <a:solidFill>
                <a:srgbClr val="1F2532"/>
              </a:solidFill>
              <a:latin typeface="Poppins Medium" pitchFamily="2" charset="77"/>
              <a:ea typeface="Poppins SemiBold"/>
              <a:cs typeface="Poppins Medium" pitchFamily="2" charset="77"/>
              <a:sym typeface="Poppins SemiBold"/>
            </a:endParaRPr>
          </a:p>
        </p:txBody>
      </p:sp>
      <p:sp>
        <p:nvSpPr>
          <p:cNvPr id="20" name="Rectangle 19">
            <a:extLst>
              <a:ext uri="{FF2B5EF4-FFF2-40B4-BE49-F238E27FC236}">
                <a16:creationId xmlns:a16="http://schemas.microsoft.com/office/drawing/2014/main" id="{3903F426-902A-7B00-3E62-277D3AD72F80}"/>
              </a:ext>
            </a:extLst>
          </p:cNvPr>
          <p:cNvSpPr/>
          <p:nvPr/>
        </p:nvSpPr>
        <p:spPr>
          <a:xfrm>
            <a:off x="6579677" y="1605885"/>
            <a:ext cx="4539400" cy="4418994"/>
          </a:xfrm>
          <a:prstGeom prst="rect">
            <a:avLst/>
          </a:prstGeom>
          <a:solidFill>
            <a:srgbClr val="F8F9FD"/>
          </a:solidFill>
          <a:ln>
            <a:noFill/>
          </a:ln>
          <a:effectLst>
            <a:outerShdw blurRad="675317" dist="256300" dir="3102446" algn="ctr" rotWithShape="0">
              <a:srgbClr val="000000">
                <a:alpha val="2345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Google Shape;117;p23">
            <a:extLst>
              <a:ext uri="{FF2B5EF4-FFF2-40B4-BE49-F238E27FC236}">
                <a16:creationId xmlns:a16="http://schemas.microsoft.com/office/drawing/2014/main" id="{8F23EB80-65AE-C5BA-2E4C-E234A16F4C58}"/>
              </a:ext>
            </a:extLst>
          </p:cNvPr>
          <p:cNvSpPr txBox="1"/>
          <p:nvPr/>
        </p:nvSpPr>
        <p:spPr>
          <a:xfrm>
            <a:off x="6984141" y="3090947"/>
            <a:ext cx="3725742" cy="1371795"/>
          </a:xfrm>
          <a:prstGeom prst="rect">
            <a:avLst/>
          </a:prstGeom>
          <a:noFill/>
          <a:ln>
            <a:noFill/>
          </a:ln>
        </p:spPr>
        <p:txBody>
          <a:bodyPr spcFirstLastPara="1" wrap="square" lIns="91433" tIns="45700" rIns="91433" bIns="45700" anchor="t" anchorCtr="0">
            <a:noAutofit/>
          </a:bodyPr>
          <a:lstStyle/>
          <a:p>
            <a:pPr marL="342900" indent="-342900">
              <a:buClr>
                <a:srgbClr val="3181FF"/>
              </a:buClr>
              <a:buSzPct val="100000"/>
              <a:buFont typeface="+mj-lt"/>
              <a:buAutoNum type="arabicPeriod"/>
            </a:pPr>
            <a:r>
              <a:rPr lang="fr-FR" sz="1400" dirty="0">
                <a:solidFill>
                  <a:srgbClr val="1F2532"/>
                </a:solidFill>
                <a:latin typeface="MULI REGULAR ROMAN" pitchFamily="2" charset="77"/>
                <a:ea typeface="Poppins SemiBold"/>
                <a:cs typeface="Poppins SemiBold"/>
                <a:sym typeface="Poppins SemiBold"/>
              </a:rPr>
              <a:t>Présentation du plan d’actions</a:t>
            </a:r>
          </a:p>
          <a:p>
            <a:pPr marL="342900" indent="-342900">
              <a:buClr>
                <a:srgbClr val="3181FF"/>
              </a:buClr>
              <a:buSzPct val="100000"/>
              <a:buFont typeface="+mj-lt"/>
              <a:buAutoNum type="arabicPeriod"/>
            </a:pPr>
            <a:endParaRPr lang="fr-FR" sz="800" dirty="0">
              <a:solidFill>
                <a:srgbClr val="1F2532"/>
              </a:solidFill>
              <a:latin typeface="MULI REGULAR ROMAN" pitchFamily="2" charset="77"/>
              <a:ea typeface="Poppins SemiBold"/>
              <a:cs typeface="Poppins SemiBold"/>
              <a:sym typeface="Poppins SemiBold"/>
            </a:endParaRPr>
          </a:p>
          <a:p>
            <a:pPr marL="342900" indent="-342900">
              <a:buClr>
                <a:srgbClr val="3181FF"/>
              </a:buClr>
              <a:buSzPct val="100000"/>
              <a:buFont typeface="+mj-lt"/>
              <a:buAutoNum type="arabicPeriod"/>
            </a:pPr>
            <a:r>
              <a:rPr lang="fr-FR" sz="1400" dirty="0">
                <a:solidFill>
                  <a:srgbClr val="1F2532"/>
                </a:solidFill>
                <a:latin typeface="MULI REGULAR ROMAN" pitchFamily="2" charset="77"/>
                <a:ea typeface="Poppins SemiBold"/>
                <a:cs typeface="Poppins SemiBold"/>
                <a:sym typeface="Poppins SemiBold"/>
              </a:rPr>
              <a:t>Mise à disposition des opérations toutes prêtes</a:t>
            </a:r>
          </a:p>
          <a:p>
            <a:pPr marL="342900" indent="-342900">
              <a:buClr>
                <a:srgbClr val="3181FF"/>
              </a:buClr>
              <a:buSzPct val="100000"/>
              <a:buFont typeface="+mj-lt"/>
              <a:buAutoNum type="arabicPeriod"/>
            </a:pPr>
            <a:endParaRPr lang="fr-FR" sz="800" dirty="0">
              <a:solidFill>
                <a:srgbClr val="1F2532"/>
              </a:solidFill>
              <a:latin typeface="MULI REGULAR ROMAN" pitchFamily="2" charset="77"/>
              <a:ea typeface="Poppins SemiBold"/>
              <a:cs typeface="Poppins SemiBold"/>
              <a:sym typeface="Poppins SemiBold"/>
            </a:endParaRPr>
          </a:p>
          <a:p>
            <a:pPr marL="342900" indent="-342900">
              <a:buClr>
                <a:srgbClr val="3181FF"/>
              </a:buClr>
              <a:buSzPct val="100000"/>
              <a:buFont typeface="+mj-lt"/>
              <a:buAutoNum type="arabicPeriod"/>
            </a:pPr>
            <a:r>
              <a:rPr lang="fr-FR" sz="1400" dirty="0">
                <a:solidFill>
                  <a:srgbClr val="1F2532"/>
                </a:solidFill>
                <a:latin typeface="MULI REGULAR ROMAN" pitchFamily="2" charset="77"/>
                <a:ea typeface="Poppins SemiBold"/>
                <a:cs typeface="Poppins SemiBold"/>
                <a:sym typeface="Poppins SemiBold"/>
              </a:rPr>
              <a:t>Vous optez pour celles qui vous plaît et vous les personnalisez à votre guise</a:t>
            </a:r>
          </a:p>
        </p:txBody>
      </p:sp>
      <p:sp>
        <p:nvSpPr>
          <p:cNvPr id="22" name="Rectangle 21">
            <a:extLst>
              <a:ext uri="{FF2B5EF4-FFF2-40B4-BE49-F238E27FC236}">
                <a16:creationId xmlns:a16="http://schemas.microsoft.com/office/drawing/2014/main" id="{5F1008BA-6992-1AD9-A054-F8303DA32BE4}"/>
              </a:ext>
            </a:extLst>
          </p:cNvPr>
          <p:cNvSpPr/>
          <p:nvPr/>
        </p:nvSpPr>
        <p:spPr>
          <a:xfrm>
            <a:off x="8310772" y="1442807"/>
            <a:ext cx="1077212"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latin typeface="Muli SemiBold Roman" pitchFamily="2" charset="77"/>
                <a:ea typeface="Calibri"/>
                <a:cs typeface="Calibri"/>
                <a:sym typeface="Calibri"/>
              </a:rPr>
              <a:t>Option 2</a:t>
            </a:r>
          </a:p>
        </p:txBody>
      </p:sp>
      <p:sp>
        <p:nvSpPr>
          <p:cNvPr id="23" name="Google Shape;117;p23">
            <a:extLst>
              <a:ext uri="{FF2B5EF4-FFF2-40B4-BE49-F238E27FC236}">
                <a16:creationId xmlns:a16="http://schemas.microsoft.com/office/drawing/2014/main" id="{F79630D6-0995-D669-4559-CFBD6549E7DC}"/>
              </a:ext>
            </a:extLst>
          </p:cNvPr>
          <p:cNvSpPr txBox="1"/>
          <p:nvPr/>
        </p:nvSpPr>
        <p:spPr>
          <a:xfrm>
            <a:off x="7041830" y="1938588"/>
            <a:ext cx="3615095" cy="845711"/>
          </a:xfrm>
          <a:prstGeom prst="rect">
            <a:avLst/>
          </a:prstGeom>
          <a:noFill/>
          <a:ln>
            <a:noFill/>
          </a:ln>
        </p:spPr>
        <p:txBody>
          <a:bodyPr spcFirstLastPara="1" wrap="square" lIns="91433" tIns="45700" rIns="91433" bIns="45700" anchor="t" anchorCtr="0">
            <a:noAutofit/>
          </a:bodyPr>
          <a:lstStyle/>
          <a:p>
            <a:pPr algn="ctr">
              <a:buSzPts val="2300"/>
            </a:pPr>
            <a:r>
              <a:rPr lang="fr-FR" sz="1800" dirty="0">
                <a:solidFill>
                  <a:srgbClr val="1F2532"/>
                </a:solidFill>
                <a:latin typeface="Poppins Medium" pitchFamily="2" charset="77"/>
                <a:ea typeface="Poppins SemiBold"/>
                <a:cs typeface="Poppins Medium" pitchFamily="2" charset="77"/>
                <a:sym typeface="Poppins SemiBold"/>
              </a:rPr>
              <a:t>L’équipe de </a:t>
            </a:r>
            <a:r>
              <a:rPr lang="fr-FR" sz="1800" dirty="0" err="1">
                <a:solidFill>
                  <a:srgbClr val="1F2532"/>
                </a:solidFill>
                <a:latin typeface="Poppins Medium" pitchFamily="2" charset="77"/>
                <a:ea typeface="Poppins SemiBold"/>
                <a:cs typeface="Poppins Medium" pitchFamily="2" charset="77"/>
                <a:sym typeface="Poppins SemiBold"/>
              </a:rPr>
              <a:t>Keycoopt</a:t>
            </a:r>
            <a:r>
              <a:rPr lang="fr-FR" sz="1800" dirty="0">
                <a:solidFill>
                  <a:srgbClr val="1F2532"/>
                </a:solidFill>
                <a:latin typeface="Poppins Medium" pitchFamily="2" charset="77"/>
                <a:ea typeface="Poppins SemiBold"/>
                <a:cs typeface="Poppins Medium" pitchFamily="2" charset="77"/>
                <a:sym typeface="Poppins SemiBold"/>
              </a:rPr>
              <a:t> System vous accompagne et vous facilite la tâche</a:t>
            </a:r>
            <a:endParaRPr sz="1800" dirty="0">
              <a:solidFill>
                <a:srgbClr val="1F2532"/>
              </a:solidFill>
              <a:latin typeface="Poppins Medium" pitchFamily="2" charset="77"/>
              <a:ea typeface="Poppins SemiBold"/>
              <a:cs typeface="Poppins Medium" pitchFamily="2" charset="77"/>
              <a:sym typeface="Poppins SemiBold"/>
            </a:endParaRPr>
          </a:p>
        </p:txBody>
      </p:sp>
      <p:grpSp>
        <p:nvGrpSpPr>
          <p:cNvPr id="24" name="Groupe 23">
            <a:extLst>
              <a:ext uri="{FF2B5EF4-FFF2-40B4-BE49-F238E27FC236}">
                <a16:creationId xmlns:a16="http://schemas.microsoft.com/office/drawing/2014/main" id="{0712948E-FA1A-F3C4-46ED-C85095A1AFC2}"/>
              </a:ext>
            </a:extLst>
          </p:cNvPr>
          <p:cNvGrpSpPr/>
          <p:nvPr/>
        </p:nvGrpSpPr>
        <p:grpSpPr>
          <a:xfrm>
            <a:off x="7037566" y="4794980"/>
            <a:ext cx="3618889" cy="914270"/>
            <a:chOff x="1098437" y="4700870"/>
            <a:chExt cx="3058361" cy="871909"/>
          </a:xfrm>
        </p:grpSpPr>
        <p:grpSp>
          <p:nvGrpSpPr>
            <p:cNvPr id="25" name="Groupe 24">
              <a:extLst>
                <a:ext uri="{FF2B5EF4-FFF2-40B4-BE49-F238E27FC236}">
                  <a16:creationId xmlns:a16="http://schemas.microsoft.com/office/drawing/2014/main" id="{4FEC52F8-2D36-6ABF-1ADE-F99FFE55C843}"/>
                </a:ext>
              </a:extLst>
            </p:cNvPr>
            <p:cNvGrpSpPr/>
            <p:nvPr/>
          </p:nvGrpSpPr>
          <p:grpSpPr>
            <a:xfrm>
              <a:off x="1098437" y="4700870"/>
              <a:ext cx="3058361" cy="871909"/>
              <a:chOff x="1098436" y="4621823"/>
              <a:chExt cx="3389331" cy="1030001"/>
            </a:xfrm>
          </p:grpSpPr>
          <p:sp>
            <p:nvSpPr>
              <p:cNvPr id="27" name="Rectangle 26">
                <a:extLst>
                  <a:ext uri="{FF2B5EF4-FFF2-40B4-BE49-F238E27FC236}">
                    <a16:creationId xmlns:a16="http://schemas.microsoft.com/office/drawing/2014/main" id="{01ABC24A-C526-3645-C57F-E5EB6A387AEB}"/>
                  </a:ext>
                </a:extLst>
              </p:cNvPr>
              <p:cNvSpPr/>
              <p:nvPr/>
            </p:nvSpPr>
            <p:spPr>
              <a:xfrm>
                <a:off x="1098436" y="4621824"/>
                <a:ext cx="3389331" cy="1030000"/>
              </a:xfrm>
              <a:prstGeom prst="rect">
                <a:avLst/>
              </a:prstGeom>
              <a:solidFill>
                <a:srgbClr val="7E6BFF">
                  <a:alpha val="61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DB244C9-D669-6DAA-4219-3670247DCF8C}"/>
                  </a:ext>
                </a:extLst>
              </p:cNvPr>
              <p:cNvSpPr/>
              <p:nvPr/>
            </p:nvSpPr>
            <p:spPr>
              <a:xfrm flipH="1">
                <a:off x="1098436" y="4621823"/>
                <a:ext cx="42819" cy="1030000"/>
              </a:xfrm>
              <a:prstGeom prst="rect">
                <a:avLst/>
              </a:prstGeom>
              <a:solidFill>
                <a:srgbClr val="7E6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6" name="Google Shape;117;p23">
              <a:extLst>
                <a:ext uri="{FF2B5EF4-FFF2-40B4-BE49-F238E27FC236}">
                  <a16:creationId xmlns:a16="http://schemas.microsoft.com/office/drawing/2014/main" id="{B7078151-AC83-6F1E-5A47-51D4E9CB588B}"/>
                </a:ext>
              </a:extLst>
            </p:cNvPr>
            <p:cNvSpPr txBox="1"/>
            <p:nvPr/>
          </p:nvSpPr>
          <p:spPr>
            <a:xfrm>
              <a:off x="1358788" y="4779672"/>
              <a:ext cx="2574675" cy="714302"/>
            </a:xfrm>
            <a:prstGeom prst="rect">
              <a:avLst/>
            </a:prstGeom>
            <a:noFill/>
            <a:ln>
              <a:noFill/>
            </a:ln>
          </p:spPr>
          <p:txBody>
            <a:bodyPr spcFirstLastPara="1" wrap="square" lIns="91433" tIns="45700" rIns="91433" bIns="45700" anchor="t" anchorCtr="0">
              <a:noAutofit/>
            </a:bodyPr>
            <a:lstStyle/>
            <a:p>
              <a:pPr>
                <a:buClr>
                  <a:srgbClr val="3181FF"/>
                </a:buClr>
                <a:buSzPct val="100000"/>
              </a:pPr>
              <a:r>
                <a:rPr lang="fr-FR" sz="1400" dirty="0">
                  <a:solidFill>
                    <a:srgbClr val="1F2532"/>
                  </a:solidFill>
                  <a:latin typeface="Poppins" pitchFamily="2" charset="77"/>
                  <a:ea typeface="Poppins SemiBold"/>
                  <a:cs typeface="Poppins" pitchFamily="2" charset="77"/>
                  <a:sym typeface="Poppins SemiBold"/>
                </a:rPr>
                <a:t>Vous êtes autonomes tout en bénéficiant de conseils et tout en gagnant du temps !</a:t>
              </a:r>
            </a:p>
          </p:txBody>
        </p:sp>
      </p:grpSp>
      <p:grpSp>
        <p:nvGrpSpPr>
          <p:cNvPr id="29" name="Groupe 28">
            <a:extLst>
              <a:ext uri="{FF2B5EF4-FFF2-40B4-BE49-F238E27FC236}">
                <a16:creationId xmlns:a16="http://schemas.microsoft.com/office/drawing/2014/main" id="{F4C64AA6-7B62-C076-5BB8-B6CDC015894C}"/>
              </a:ext>
            </a:extLst>
          </p:cNvPr>
          <p:cNvGrpSpPr/>
          <p:nvPr/>
        </p:nvGrpSpPr>
        <p:grpSpPr>
          <a:xfrm>
            <a:off x="1533174" y="4794980"/>
            <a:ext cx="3618889" cy="914270"/>
            <a:chOff x="1098437" y="4700870"/>
            <a:chExt cx="3058361" cy="871909"/>
          </a:xfrm>
        </p:grpSpPr>
        <p:grpSp>
          <p:nvGrpSpPr>
            <p:cNvPr id="30" name="Groupe 29">
              <a:extLst>
                <a:ext uri="{FF2B5EF4-FFF2-40B4-BE49-F238E27FC236}">
                  <a16:creationId xmlns:a16="http://schemas.microsoft.com/office/drawing/2014/main" id="{025923E9-D562-C52B-3218-48713A9CAE04}"/>
                </a:ext>
              </a:extLst>
            </p:cNvPr>
            <p:cNvGrpSpPr/>
            <p:nvPr/>
          </p:nvGrpSpPr>
          <p:grpSpPr>
            <a:xfrm>
              <a:off x="1098437" y="4700870"/>
              <a:ext cx="3058361" cy="871909"/>
              <a:chOff x="1098436" y="4621823"/>
              <a:chExt cx="3389331" cy="1030001"/>
            </a:xfrm>
          </p:grpSpPr>
          <p:sp>
            <p:nvSpPr>
              <p:cNvPr id="32" name="Rectangle 31">
                <a:extLst>
                  <a:ext uri="{FF2B5EF4-FFF2-40B4-BE49-F238E27FC236}">
                    <a16:creationId xmlns:a16="http://schemas.microsoft.com/office/drawing/2014/main" id="{1DACBE3A-CAFF-0E09-8F8C-6D17208F56C6}"/>
                  </a:ext>
                </a:extLst>
              </p:cNvPr>
              <p:cNvSpPr/>
              <p:nvPr/>
            </p:nvSpPr>
            <p:spPr>
              <a:xfrm>
                <a:off x="1098436" y="4621824"/>
                <a:ext cx="3389331" cy="1030000"/>
              </a:xfrm>
              <a:prstGeom prst="rect">
                <a:avLst/>
              </a:prstGeom>
              <a:solidFill>
                <a:srgbClr val="7E6BFF">
                  <a:alpha val="61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EBBEC13E-6C4A-E95E-6C28-7FBF8FF4248C}"/>
                  </a:ext>
                </a:extLst>
              </p:cNvPr>
              <p:cNvSpPr/>
              <p:nvPr/>
            </p:nvSpPr>
            <p:spPr>
              <a:xfrm flipH="1">
                <a:off x="1098436" y="4621823"/>
                <a:ext cx="42819" cy="1030000"/>
              </a:xfrm>
              <a:prstGeom prst="rect">
                <a:avLst/>
              </a:prstGeom>
              <a:solidFill>
                <a:srgbClr val="7E6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 name="Google Shape;117;p23">
              <a:extLst>
                <a:ext uri="{FF2B5EF4-FFF2-40B4-BE49-F238E27FC236}">
                  <a16:creationId xmlns:a16="http://schemas.microsoft.com/office/drawing/2014/main" id="{83EDAA88-7D54-2769-8E33-081143200928}"/>
                </a:ext>
              </a:extLst>
            </p:cNvPr>
            <p:cNvSpPr txBox="1"/>
            <p:nvPr/>
          </p:nvSpPr>
          <p:spPr>
            <a:xfrm>
              <a:off x="1358788" y="4912230"/>
              <a:ext cx="2574675" cy="449186"/>
            </a:xfrm>
            <a:prstGeom prst="rect">
              <a:avLst/>
            </a:prstGeom>
            <a:noFill/>
            <a:ln>
              <a:noFill/>
            </a:ln>
          </p:spPr>
          <p:txBody>
            <a:bodyPr spcFirstLastPara="1" wrap="square" lIns="91433" tIns="45700" rIns="91433" bIns="45700" anchor="t" anchorCtr="0">
              <a:noAutofit/>
            </a:bodyPr>
            <a:lstStyle/>
            <a:p>
              <a:pPr>
                <a:buClr>
                  <a:srgbClr val="3181FF"/>
                </a:buClr>
                <a:buSzPct val="100000"/>
              </a:pPr>
              <a:r>
                <a:rPr lang="fr-FR" sz="1400" dirty="0">
                  <a:solidFill>
                    <a:srgbClr val="1F2532"/>
                  </a:solidFill>
                  <a:latin typeface="Poppins" pitchFamily="2" charset="77"/>
                  <a:ea typeface="Poppins SemiBold"/>
                  <a:cs typeface="Poppins" pitchFamily="2" charset="77"/>
                  <a:sym typeface="Poppins SemiBold"/>
                </a:rPr>
                <a:t>Vous vous concentrez sur vos recrutements !</a:t>
              </a:r>
            </a:p>
            <a:p>
              <a:pPr>
                <a:buClr>
                  <a:srgbClr val="3181FF"/>
                </a:buClr>
                <a:buSzPct val="100000"/>
              </a:pPr>
              <a:endParaRPr lang="fr-FR" sz="1400" b="1" dirty="0">
                <a:solidFill>
                  <a:srgbClr val="1F2532"/>
                </a:solidFill>
                <a:latin typeface="MULI SEMIBOLD ROMAN" pitchFamily="2" charset="77"/>
                <a:ea typeface="Poppins SemiBold"/>
                <a:cs typeface="Poppins SemiBold" pitchFamily="2" charset="77"/>
                <a:sym typeface="Poppins SemiBold"/>
              </a:endParaRPr>
            </a:p>
          </p:txBody>
        </p:sp>
      </p:grpSp>
      <p:pic>
        <p:nvPicPr>
          <p:cNvPr id="36" name="Image 35">
            <a:extLst>
              <a:ext uri="{FF2B5EF4-FFF2-40B4-BE49-F238E27FC236}">
                <a16:creationId xmlns:a16="http://schemas.microsoft.com/office/drawing/2014/main" id="{0EF15AE0-37C0-59A2-E681-3777240887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9510" y="6181894"/>
            <a:ext cx="1512980" cy="261220"/>
          </a:xfrm>
          <a:prstGeom prst="rect">
            <a:avLst/>
          </a:prstGeom>
        </p:spPr>
      </p:pic>
    </p:spTree>
    <p:extLst>
      <p:ext uri="{BB962C8B-B14F-4D97-AF65-F5344CB8AC3E}">
        <p14:creationId xmlns:p14="http://schemas.microsoft.com/office/powerpoint/2010/main" val="999371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8" y="3110034"/>
            <a:ext cx="4550678" cy="1426779"/>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539400" cy="932430"/>
          </a:xfrm>
          <a:prstGeom prst="rect">
            <a:avLst/>
          </a:prstGeom>
          <a:noFill/>
          <a:ln>
            <a:noFill/>
          </a:ln>
        </p:spPr>
        <p:txBody>
          <a:bodyPr spcFirstLastPara="1" wrap="square" lIns="91433" tIns="45700" rIns="91433" bIns="45700" anchor="t" anchorCtr="0">
            <a:noAutofit/>
          </a:bodyPr>
          <a:lstStyle/>
          <a:p>
            <a:pPr>
              <a:buSzPts val="2300"/>
            </a:pPr>
            <a:r>
              <a:rPr lang="fr" sz="2800" dirty="0">
                <a:solidFill>
                  <a:srgbClr val="1F2532"/>
                </a:solidFill>
                <a:latin typeface="Poppins SemiBold"/>
                <a:ea typeface="Poppins SemiBold"/>
                <a:cs typeface="Poppins SemiBold"/>
                <a:sym typeface="Poppins SemiBold"/>
              </a:rPr>
              <a:t>Une vidéo tutoriel personnalisée</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2" y="1944728"/>
            <a:ext cx="4912797" cy="932430"/>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Notre équipe marketing vous met à disposition une vidéo tutoriel personnalisée. Idéal pour annoncer le lancement de votre programme à vos collaborateurs et les guider pour leurs premiers pas sur la plateforme.</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3" y="3310749"/>
            <a:ext cx="4135413" cy="864742"/>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Vidéo personnalisée avec votre logo et à vos couleurs</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Insertion de captures d’écran de votre plateforme</a:t>
            </a:r>
          </a:p>
        </p:txBody>
      </p:sp>
      <p:sp>
        <p:nvSpPr>
          <p:cNvPr id="16" name="Rectangle 15">
            <a:extLst>
              <a:ext uri="{FF2B5EF4-FFF2-40B4-BE49-F238E27FC236}">
                <a16:creationId xmlns:a16="http://schemas.microsoft.com/office/drawing/2014/main" id="{4273AA6C-0B03-8BA2-403E-6147E0AA7623}"/>
              </a:ext>
            </a:extLst>
          </p:cNvPr>
          <p:cNvSpPr/>
          <p:nvPr/>
        </p:nvSpPr>
        <p:spPr>
          <a:xfrm>
            <a:off x="799089" y="594069"/>
            <a:ext cx="2551084"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au lancement</a:t>
            </a:r>
          </a:p>
        </p:txBody>
      </p:sp>
      <p:pic>
        <p:nvPicPr>
          <p:cNvPr id="23" name="Image 22" descr="Une image contenant texte, intérieur&#10;&#10;Description générée automatiquement">
            <a:extLst>
              <a:ext uri="{FF2B5EF4-FFF2-40B4-BE49-F238E27FC236}">
                <a16:creationId xmlns:a16="http://schemas.microsoft.com/office/drawing/2014/main" id="{C6CC527A-E527-42AC-36B1-2FF85B90C0E3}"/>
              </a:ext>
            </a:extLst>
          </p:cNvPr>
          <p:cNvPicPr>
            <a:picLocks noChangeAspect="1"/>
          </p:cNvPicPr>
          <p:nvPr/>
        </p:nvPicPr>
        <p:blipFill>
          <a:blip r:embed="rId4"/>
          <a:stretch>
            <a:fillRect/>
          </a:stretch>
        </p:blipFill>
        <p:spPr>
          <a:xfrm>
            <a:off x="6948286" y="779421"/>
            <a:ext cx="4124682" cy="2330613"/>
          </a:xfrm>
          <a:prstGeom prst="rect">
            <a:avLst/>
          </a:prstGeom>
          <a:effectLst>
            <a:outerShdw blurRad="372704" dist="280623" dir="3000000" algn="ctr" rotWithShape="0">
              <a:srgbClr val="000000">
                <a:alpha val="19689"/>
              </a:srgbClr>
            </a:outerShdw>
          </a:effectLst>
        </p:spPr>
      </p:pic>
      <p:pic>
        <p:nvPicPr>
          <p:cNvPr id="25" name="Image 24" descr="Une image contenant texte, équipement électronique, capture d’écran&#10;&#10;Description générée automatiquement">
            <a:extLst>
              <a:ext uri="{FF2B5EF4-FFF2-40B4-BE49-F238E27FC236}">
                <a16:creationId xmlns:a16="http://schemas.microsoft.com/office/drawing/2014/main" id="{554D4781-A16F-2343-3287-870F9BC76143}"/>
              </a:ext>
            </a:extLst>
          </p:cNvPr>
          <p:cNvPicPr>
            <a:picLocks noChangeAspect="1"/>
          </p:cNvPicPr>
          <p:nvPr/>
        </p:nvPicPr>
        <p:blipFill>
          <a:blip r:embed="rId5"/>
          <a:stretch>
            <a:fillRect/>
          </a:stretch>
        </p:blipFill>
        <p:spPr>
          <a:xfrm>
            <a:off x="6956169" y="3490910"/>
            <a:ext cx="4124682" cy="2330613"/>
          </a:xfrm>
          <a:prstGeom prst="rect">
            <a:avLst/>
          </a:prstGeom>
          <a:effectLst>
            <a:outerShdw blurRad="368300" dist="279400" dir="3000000" algn="ctr" rotWithShape="0">
              <a:srgbClr val="000000">
                <a:alpha val="20000"/>
              </a:srgbClr>
            </a:outerShdw>
          </a:effectLst>
        </p:spPr>
      </p:pic>
    </p:spTree>
    <p:extLst>
      <p:ext uri="{BB962C8B-B14F-4D97-AF65-F5344CB8AC3E}">
        <p14:creationId xmlns:p14="http://schemas.microsoft.com/office/powerpoint/2010/main" val="2799313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8" y="3265591"/>
            <a:ext cx="4436745" cy="1632230"/>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939739" cy="932430"/>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Une communication 360°</a:t>
            </a:r>
          </a:p>
          <a:p>
            <a:pPr>
              <a:buSzPts val="2300"/>
            </a:pPr>
            <a:r>
              <a:rPr lang="fr-FR" sz="2800" dirty="0">
                <a:solidFill>
                  <a:srgbClr val="1F2532"/>
                </a:solidFill>
                <a:latin typeface="Poppins SemiBold"/>
                <a:ea typeface="Poppins SemiBold"/>
                <a:cs typeface="Poppins SemiBold"/>
                <a:sym typeface="Poppins SemiBold"/>
              </a:rPr>
              <a:t>p</a:t>
            </a:r>
            <a:r>
              <a:rPr lang="fr" sz="2800" dirty="0" err="1">
                <a:solidFill>
                  <a:srgbClr val="1F2532"/>
                </a:solidFill>
                <a:latin typeface="Poppins SemiBold"/>
                <a:ea typeface="Poppins SemiBold"/>
                <a:cs typeface="Poppins SemiBold"/>
                <a:sym typeface="Poppins SemiBold"/>
              </a:rPr>
              <a:t>our</a:t>
            </a:r>
            <a:r>
              <a:rPr lang="fr" sz="2800" dirty="0">
                <a:solidFill>
                  <a:srgbClr val="1F2532"/>
                </a:solidFill>
                <a:latin typeface="Poppins SemiBold"/>
                <a:ea typeface="Poppins SemiBold"/>
                <a:cs typeface="Poppins SemiBold"/>
                <a:sym typeface="Poppins SemiBold"/>
              </a:rPr>
              <a:t> le lancement</a:t>
            </a: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3" y="2049954"/>
            <a:ext cx="4539400" cy="932430"/>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En plus de la vidéo de lancement, notre service de communication peut vous fournir des affiches, flyers et kakémono avec vos couleurs et vos messages pour une communication offline et online. </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3" y="3404364"/>
            <a:ext cx="4103882" cy="1000057"/>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Affiches, flyers et kakémono à vos couleurs avec QR Code redirigeant vers votre plateforme</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Habillage de la page de connexion et page d’accueil de votre plateforme</a:t>
            </a:r>
          </a:p>
        </p:txBody>
      </p:sp>
      <p:sp>
        <p:nvSpPr>
          <p:cNvPr id="16" name="Rectangle 15">
            <a:extLst>
              <a:ext uri="{FF2B5EF4-FFF2-40B4-BE49-F238E27FC236}">
                <a16:creationId xmlns:a16="http://schemas.microsoft.com/office/drawing/2014/main" id="{8D91D707-9EC6-7F51-BBFE-34483F78117F}"/>
              </a:ext>
            </a:extLst>
          </p:cNvPr>
          <p:cNvSpPr/>
          <p:nvPr/>
        </p:nvSpPr>
        <p:spPr>
          <a:xfrm>
            <a:off x="799089" y="594069"/>
            <a:ext cx="2551084"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au lancement</a:t>
            </a:r>
          </a:p>
        </p:txBody>
      </p:sp>
      <p:pic>
        <p:nvPicPr>
          <p:cNvPr id="18" name="Image 17">
            <a:extLst>
              <a:ext uri="{FF2B5EF4-FFF2-40B4-BE49-F238E27FC236}">
                <a16:creationId xmlns:a16="http://schemas.microsoft.com/office/drawing/2014/main" id="{45B57552-57DE-834D-A7B5-F61B5C836A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0761" y="68042"/>
            <a:ext cx="8445151" cy="5630100"/>
          </a:xfrm>
          <a:prstGeom prst="rect">
            <a:avLst/>
          </a:prstGeom>
        </p:spPr>
      </p:pic>
      <p:pic>
        <p:nvPicPr>
          <p:cNvPr id="23" name="Image 22" descr="Une image contenant texte, équipement électronique&#10;&#10;Description générée automatiquement">
            <a:extLst>
              <a:ext uri="{FF2B5EF4-FFF2-40B4-BE49-F238E27FC236}">
                <a16:creationId xmlns:a16="http://schemas.microsoft.com/office/drawing/2014/main" id="{ADC3DDCC-DF4B-4487-80AF-EADACAC703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00078">
            <a:off x="8670060" y="3249028"/>
            <a:ext cx="4253003" cy="2835334"/>
          </a:xfrm>
          <a:prstGeom prst="rect">
            <a:avLst/>
          </a:prstGeom>
        </p:spPr>
      </p:pic>
      <p:grpSp>
        <p:nvGrpSpPr>
          <p:cNvPr id="21" name="Groupe 20">
            <a:extLst>
              <a:ext uri="{FF2B5EF4-FFF2-40B4-BE49-F238E27FC236}">
                <a16:creationId xmlns:a16="http://schemas.microsoft.com/office/drawing/2014/main" id="{91F3D447-1935-11B1-4EC3-B0DF9C98F2BF}"/>
              </a:ext>
            </a:extLst>
          </p:cNvPr>
          <p:cNvGrpSpPr/>
          <p:nvPr/>
        </p:nvGrpSpPr>
        <p:grpSpPr>
          <a:xfrm>
            <a:off x="5326368" y="2377526"/>
            <a:ext cx="6227554" cy="3910154"/>
            <a:chOff x="5470634" y="2377526"/>
            <a:chExt cx="6227554" cy="3910154"/>
          </a:xfrm>
        </p:grpSpPr>
        <p:pic>
          <p:nvPicPr>
            <p:cNvPr id="22" name="Image 21">
              <a:extLst>
                <a:ext uri="{FF2B5EF4-FFF2-40B4-BE49-F238E27FC236}">
                  <a16:creationId xmlns:a16="http://schemas.microsoft.com/office/drawing/2014/main" id="{B0AEC6E8-C8AF-9A96-46DE-058B738A96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70634" y="2883092"/>
              <a:ext cx="3387600" cy="2984451"/>
            </a:xfrm>
            <a:prstGeom prst="rect">
              <a:avLst/>
            </a:prstGeom>
          </p:spPr>
        </p:pic>
        <p:pic>
          <p:nvPicPr>
            <p:cNvPr id="24" name="Image 23">
              <a:extLst>
                <a:ext uri="{FF2B5EF4-FFF2-40B4-BE49-F238E27FC236}">
                  <a16:creationId xmlns:a16="http://schemas.microsoft.com/office/drawing/2014/main" id="{CD06AE16-15D1-B89F-3556-6E1ADC3BDD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06747" y="2377526"/>
              <a:ext cx="4091441" cy="3910154"/>
            </a:xfrm>
            <a:prstGeom prst="rect">
              <a:avLst/>
            </a:prstGeom>
          </p:spPr>
        </p:pic>
      </p:grpSp>
    </p:spTree>
    <p:extLst>
      <p:ext uri="{BB962C8B-B14F-4D97-AF65-F5344CB8AC3E}">
        <p14:creationId xmlns:p14="http://schemas.microsoft.com/office/powerpoint/2010/main" val="1547324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9" y="3025661"/>
            <a:ext cx="5153220" cy="2987645"/>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CE86B45D-4794-8842-94CD-EF11A176BDFC}"/>
              </a:ext>
            </a:extLst>
          </p:cNvPr>
          <p:cNvSpPr/>
          <p:nvPr/>
        </p:nvSpPr>
        <p:spPr>
          <a:xfrm>
            <a:off x="799089" y="594069"/>
            <a:ext cx="3856994"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au lancement et en continu</a:t>
            </a: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380064" cy="476284"/>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Emails automatiques</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2" y="1488582"/>
            <a:ext cx="5454567" cy="1354235"/>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Le jour du lancement, des emails automatiques partent de votre plateforme pour accueillir vos collaborateurs et les embarquer dans votre programme.</a:t>
            </a:r>
          </a:p>
          <a:p>
            <a:pPr>
              <a:buSzPts val="2300"/>
            </a:pPr>
            <a:endParaRPr lang="fr" sz="1400" dirty="0">
              <a:solidFill>
                <a:srgbClr val="1F2532"/>
              </a:solidFill>
              <a:latin typeface="MULI LIGHT ROMAN" pitchFamily="2" charset="77"/>
              <a:ea typeface="Poppins SemiBold"/>
              <a:cs typeface="Poppins SemiBold"/>
              <a:sym typeface="Poppins SemiBold"/>
            </a:endParaRPr>
          </a:p>
          <a:p>
            <a:pPr>
              <a:buSzPts val="2300"/>
            </a:pPr>
            <a:r>
              <a:rPr lang="fr-FR" sz="1400" dirty="0">
                <a:solidFill>
                  <a:srgbClr val="1F2532"/>
                </a:solidFill>
                <a:latin typeface="MULI LIGHT ROMAN" pitchFamily="2" charset="77"/>
                <a:ea typeface="Poppins SemiBold"/>
                <a:cs typeface="Poppins SemiBold"/>
                <a:sym typeface="Poppins SemiBold"/>
              </a:rPr>
              <a:t>Des emails automatiques sont également envoyés pendant toute la durée de vie du programme.</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2" y="3164434"/>
            <a:ext cx="4650421" cy="2676142"/>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Email de bienvenue avec les premiers pas pour bien démarrer et la partage du lien d’accès personnel</a:t>
            </a:r>
          </a:p>
          <a:p>
            <a:pPr>
              <a:buClr>
                <a:srgbClr val="3181FF"/>
              </a:buClr>
              <a:buSzPct val="100000"/>
            </a:pPr>
            <a:endParaRPr lang="fr-FR" sz="14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Série de 4 emails avec des conseils pour accompagner les collaborateurs dans l’utilisation de la plateforme</a:t>
            </a:r>
          </a:p>
          <a:p>
            <a:pPr>
              <a:buClr>
                <a:srgbClr val="3181FF"/>
              </a:buClr>
              <a:buSzPct val="100000"/>
            </a:pPr>
            <a:endParaRPr lang="fr-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Envoi automatique des billets et événements publiés sur la plateforme</a:t>
            </a:r>
          </a:p>
          <a:p>
            <a:pPr marL="285750" indent="-285750">
              <a:buClr>
                <a:srgbClr val="3181FF"/>
              </a:buClr>
              <a:buSzPct val="100000"/>
              <a:buFont typeface="Wingdings" pitchFamily="2" charset="2"/>
              <a:buChar char="ü"/>
            </a:pPr>
            <a:endParaRPr lang="fr-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Ciblage des annonces selon les critères du collaborateur</a:t>
            </a:r>
          </a:p>
        </p:txBody>
      </p:sp>
      <p:pic>
        <p:nvPicPr>
          <p:cNvPr id="8" name="Image 7">
            <a:extLst>
              <a:ext uri="{FF2B5EF4-FFF2-40B4-BE49-F238E27FC236}">
                <a16:creationId xmlns:a16="http://schemas.microsoft.com/office/drawing/2014/main" id="{041E761D-ED02-AA2E-712E-4222A76F46B6}"/>
              </a:ext>
            </a:extLst>
          </p:cNvPr>
          <p:cNvPicPr>
            <a:picLocks noChangeAspect="1"/>
          </p:cNvPicPr>
          <p:nvPr/>
        </p:nvPicPr>
        <p:blipFill>
          <a:blip r:embed="rId4"/>
          <a:stretch>
            <a:fillRect/>
          </a:stretch>
        </p:blipFill>
        <p:spPr>
          <a:xfrm>
            <a:off x="6668378" y="311717"/>
            <a:ext cx="2551084" cy="4330671"/>
          </a:xfrm>
          <a:prstGeom prst="rect">
            <a:avLst/>
          </a:prstGeom>
          <a:effectLst>
            <a:outerShdw blurRad="391879" dist="152987" dir="3416685" algn="ctr" rotWithShape="0">
              <a:srgbClr val="000000">
                <a:alpha val="10279"/>
              </a:srgbClr>
            </a:outerShdw>
          </a:effectLst>
        </p:spPr>
      </p:pic>
      <p:grpSp>
        <p:nvGrpSpPr>
          <p:cNvPr id="11" name="Groupe 10">
            <a:extLst>
              <a:ext uri="{FF2B5EF4-FFF2-40B4-BE49-F238E27FC236}">
                <a16:creationId xmlns:a16="http://schemas.microsoft.com/office/drawing/2014/main" id="{A2DACF87-C66F-A397-F454-B0140A8AFC6B}"/>
              </a:ext>
            </a:extLst>
          </p:cNvPr>
          <p:cNvGrpSpPr/>
          <p:nvPr/>
        </p:nvGrpSpPr>
        <p:grpSpPr>
          <a:xfrm>
            <a:off x="9033288" y="832650"/>
            <a:ext cx="2538554" cy="4206532"/>
            <a:chOff x="8722873" y="966261"/>
            <a:chExt cx="2538554" cy="4206532"/>
          </a:xfrm>
        </p:grpSpPr>
        <p:pic>
          <p:nvPicPr>
            <p:cNvPr id="4" name="Image 3">
              <a:extLst>
                <a:ext uri="{FF2B5EF4-FFF2-40B4-BE49-F238E27FC236}">
                  <a16:creationId xmlns:a16="http://schemas.microsoft.com/office/drawing/2014/main" id="{0384B011-99F1-D7EF-73F2-EFF8B61FC803}"/>
                </a:ext>
              </a:extLst>
            </p:cNvPr>
            <p:cNvPicPr>
              <a:picLocks noChangeAspect="1"/>
            </p:cNvPicPr>
            <p:nvPr/>
          </p:nvPicPr>
          <p:blipFill rotWithShape="1">
            <a:blip r:embed="rId5"/>
            <a:srcRect t="-1" b="30453"/>
            <a:stretch/>
          </p:blipFill>
          <p:spPr>
            <a:xfrm>
              <a:off x="8722873" y="966261"/>
              <a:ext cx="2538554" cy="4206532"/>
            </a:xfrm>
            <a:prstGeom prst="rect">
              <a:avLst/>
            </a:prstGeom>
            <a:effectLst>
              <a:outerShdw blurRad="381000" dist="152400" dir="3420000" algn="ctr" rotWithShape="0">
                <a:srgbClr val="000000">
                  <a:alpha val="10000"/>
                </a:srgbClr>
              </a:outerShdw>
            </a:effectLst>
          </p:spPr>
        </p:pic>
        <p:pic>
          <p:nvPicPr>
            <p:cNvPr id="1026" name="Picture 2">
              <a:extLst>
                <a:ext uri="{FF2B5EF4-FFF2-40B4-BE49-F238E27FC236}">
                  <a16:creationId xmlns:a16="http://schemas.microsoft.com/office/drawing/2014/main" id="{8EB27552-6F00-468D-5563-49CDC49466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5117" y="1116293"/>
              <a:ext cx="734066" cy="326252"/>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 19" descr="Une image contenant texte&#10;&#10;Description générée automatiquement">
            <a:extLst>
              <a:ext uri="{FF2B5EF4-FFF2-40B4-BE49-F238E27FC236}">
                <a16:creationId xmlns:a16="http://schemas.microsoft.com/office/drawing/2014/main" id="{A1614D69-ADCD-B59A-26D9-1158877668C9}"/>
              </a:ext>
            </a:extLst>
          </p:cNvPr>
          <p:cNvPicPr>
            <a:picLocks noChangeAspect="1"/>
          </p:cNvPicPr>
          <p:nvPr/>
        </p:nvPicPr>
        <p:blipFill>
          <a:blip r:embed="rId7"/>
          <a:stretch>
            <a:fillRect/>
          </a:stretch>
        </p:blipFill>
        <p:spPr>
          <a:xfrm>
            <a:off x="7032594" y="3818270"/>
            <a:ext cx="2724215" cy="2574881"/>
          </a:xfrm>
          <a:prstGeom prst="rect">
            <a:avLst/>
          </a:prstGeom>
          <a:effectLst>
            <a:outerShdw blurRad="381000" dist="152400" dir="3420000" algn="ctr" rotWithShape="0">
              <a:srgbClr val="000000">
                <a:alpha val="10000"/>
              </a:srgbClr>
            </a:outerShdw>
          </a:effectLst>
        </p:spPr>
      </p:pic>
    </p:spTree>
    <p:extLst>
      <p:ext uri="{BB962C8B-B14F-4D97-AF65-F5344CB8AC3E}">
        <p14:creationId xmlns:p14="http://schemas.microsoft.com/office/powerpoint/2010/main" val="178238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6198656" y="3332856"/>
            <a:ext cx="4774144" cy="2052328"/>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096000" y="966261"/>
            <a:ext cx="2984815" cy="460518"/>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Boîtes à outils</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9590663"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096000" y="1472816"/>
            <a:ext cx="5095164" cy="1564674"/>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Notre service marketing vous met à disposition 2 boîtes à outils remplies de conseils, d’idées d’animation et de publications prêtes à être postées en fonction de vos enjeux et objectifs. </a:t>
            </a:r>
          </a:p>
          <a:p>
            <a:pPr>
              <a:buSzPts val="2300"/>
            </a:pPr>
            <a:endParaRPr lang="fr" sz="1400" dirty="0">
              <a:solidFill>
                <a:srgbClr val="1F2532"/>
              </a:solidFill>
              <a:latin typeface="MULI LIGHT ROMAN" pitchFamily="2" charset="77"/>
              <a:ea typeface="Poppins SemiBold"/>
              <a:cs typeface="Poppins SemiBold"/>
              <a:sym typeface="Poppins SemiBold"/>
            </a:endParaRPr>
          </a:p>
          <a:p>
            <a:pPr>
              <a:buSzPts val="2300"/>
            </a:pPr>
            <a:r>
              <a:rPr lang="fr" sz="1400" dirty="0">
                <a:solidFill>
                  <a:srgbClr val="1F2532"/>
                </a:solidFill>
                <a:latin typeface="MULI LIGHT ROMAN" pitchFamily="2" charset="77"/>
                <a:ea typeface="Poppins SemiBold"/>
                <a:cs typeface="Poppins SemiBold"/>
                <a:sym typeface="Poppins SemiBold"/>
              </a:rPr>
              <a:t>Notre objectif : vous faciliter l’animation de votre plateforme et vous faire gagner du temps !</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6330140" y="3471629"/>
            <a:ext cx="4133209" cy="1757748"/>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Une Boîte à outil spéciale Cooptation et une Mobilité Interne</a:t>
            </a:r>
          </a:p>
          <a:p>
            <a:pPr>
              <a:buClr>
                <a:srgbClr val="3181FF"/>
              </a:buClr>
              <a:buSzPct val="100000"/>
            </a:pPr>
            <a:endParaRPr lang="fr" sz="14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Ressources et idées pour animer vos collaborateurs toute l’année</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Animations entièrement personnalisables sur </a:t>
            </a:r>
            <a:r>
              <a:rPr lang="fr-FR" sz="1400" dirty="0" err="1">
                <a:solidFill>
                  <a:srgbClr val="1F2532"/>
                </a:solidFill>
                <a:latin typeface="MULI REGULAR ROMAN" pitchFamily="2" charset="77"/>
                <a:ea typeface="Poppins SemiBold"/>
                <a:cs typeface="Poppins SemiBold"/>
                <a:sym typeface="Poppins SemiBold"/>
              </a:rPr>
              <a:t>Canva</a:t>
            </a:r>
            <a:endParaRPr lang="fr-FR" sz="1400" dirty="0">
              <a:solidFill>
                <a:srgbClr val="1F2532"/>
              </a:solidFill>
              <a:latin typeface="MULI REGULAR ROMAN" pitchFamily="2" charset="77"/>
              <a:ea typeface="Poppins SemiBold"/>
              <a:cs typeface="Poppins SemiBold"/>
              <a:sym typeface="Poppins SemiBold"/>
            </a:endParaRPr>
          </a:p>
        </p:txBody>
      </p:sp>
      <p:sp>
        <p:nvSpPr>
          <p:cNvPr id="9" name="Rectangle 8">
            <a:extLst>
              <a:ext uri="{FF2B5EF4-FFF2-40B4-BE49-F238E27FC236}">
                <a16:creationId xmlns:a16="http://schemas.microsoft.com/office/drawing/2014/main" id="{4BADD85F-7770-68E4-B442-9794CD28178D}"/>
              </a:ext>
            </a:extLst>
          </p:cNvPr>
          <p:cNvSpPr/>
          <p:nvPr/>
        </p:nvSpPr>
        <p:spPr>
          <a:xfrm>
            <a:off x="6198655" y="594069"/>
            <a:ext cx="2235773"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en continu</a:t>
            </a:r>
          </a:p>
        </p:txBody>
      </p:sp>
      <p:pic>
        <p:nvPicPr>
          <p:cNvPr id="7" name="Image 6">
            <a:extLst>
              <a:ext uri="{FF2B5EF4-FFF2-40B4-BE49-F238E27FC236}">
                <a16:creationId xmlns:a16="http://schemas.microsoft.com/office/drawing/2014/main" id="{F0480875-F9DD-A63A-7790-F5E19CED65F9}"/>
              </a:ext>
            </a:extLst>
          </p:cNvPr>
          <p:cNvPicPr>
            <a:picLocks noChangeAspect="1"/>
          </p:cNvPicPr>
          <p:nvPr/>
        </p:nvPicPr>
        <p:blipFill>
          <a:blip r:embed="rId4"/>
          <a:stretch>
            <a:fillRect/>
          </a:stretch>
        </p:blipFill>
        <p:spPr>
          <a:xfrm>
            <a:off x="3114003" y="3177668"/>
            <a:ext cx="2297947" cy="3251884"/>
          </a:xfrm>
          <a:prstGeom prst="rect">
            <a:avLst/>
          </a:prstGeom>
          <a:effectLst>
            <a:outerShdw blurRad="203200" dist="152400" dir="3000000" algn="ctr" rotWithShape="0">
              <a:srgbClr val="000000">
                <a:alpha val="10000"/>
              </a:srgbClr>
            </a:outerShdw>
          </a:effectLst>
        </p:spPr>
      </p:pic>
      <p:pic>
        <p:nvPicPr>
          <p:cNvPr id="3" name="Image 2" descr="Une image contenant texte&#10;&#10;Description générée automatiquement">
            <a:extLst>
              <a:ext uri="{FF2B5EF4-FFF2-40B4-BE49-F238E27FC236}">
                <a16:creationId xmlns:a16="http://schemas.microsoft.com/office/drawing/2014/main" id="{08C9D9F9-5457-9E1A-44EF-8994F66F311F}"/>
              </a:ext>
            </a:extLst>
          </p:cNvPr>
          <p:cNvPicPr>
            <a:picLocks noChangeAspect="1"/>
          </p:cNvPicPr>
          <p:nvPr/>
        </p:nvPicPr>
        <p:blipFill>
          <a:blip r:embed="rId5"/>
          <a:stretch>
            <a:fillRect/>
          </a:stretch>
        </p:blipFill>
        <p:spPr>
          <a:xfrm>
            <a:off x="2982306" y="786254"/>
            <a:ext cx="2561343" cy="2591789"/>
          </a:xfrm>
          <a:prstGeom prst="rect">
            <a:avLst/>
          </a:prstGeom>
          <a:effectLst>
            <a:outerShdw blurRad="203200" dist="152400" dir="3000000" algn="ctr" rotWithShape="0">
              <a:srgbClr val="000000">
                <a:alpha val="10000"/>
              </a:srgbClr>
            </a:outerShdw>
          </a:effectLst>
        </p:spPr>
      </p:pic>
      <p:pic>
        <p:nvPicPr>
          <p:cNvPr id="6" name="Image 5">
            <a:extLst>
              <a:ext uri="{FF2B5EF4-FFF2-40B4-BE49-F238E27FC236}">
                <a16:creationId xmlns:a16="http://schemas.microsoft.com/office/drawing/2014/main" id="{960C02DF-35CC-9DC0-6363-7272038B19C3}"/>
              </a:ext>
            </a:extLst>
          </p:cNvPr>
          <p:cNvPicPr>
            <a:picLocks noChangeAspect="1"/>
          </p:cNvPicPr>
          <p:nvPr/>
        </p:nvPicPr>
        <p:blipFill>
          <a:blip r:embed="rId6"/>
          <a:stretch>
            <a:fillRect/>
          </a:stretch>
        </p:blipFill>
        <p:spPr>
          <a:xfrm>
            <a:off x="701211" y="2802715"/>
            <a:ext cx="2557008" cy="2142692"/>
          </a:xfrm>
          <a:prstGeom prst="rect">
            <a:avLst/>
          </a:prstGeom>
          <a:effectLst>
            <a:outerShdw blurRad="203200" dist="152400" dir="3000000" algn="ctr" rotWithShape="0">
              <a:srgbClr val="000000">
                <a:alpha val="10000"/>
              </a:srgbClr>
            </a:outerShdw>
          </a:effectLst>
        </p:spPr>
      </p:pic>
      <p:pic>
        <p:nvPicPr>
          <p:cNvPr id="10" name="Image 9">
            <a:extLst>
              <a:ext uri="{FF2B5EF4-FFF2-40B4-BE49-F238E27FC236}">
                <a16:creationId xmlns:a16="http://schemas.microsoft.com/office/drawing/2014/main" id="{33903088-CB8C-941E-DA7B-B111CB3F7B29}"/>
              </a:ext>
            </a:extLst>
          </p:cNvPr>
          <p:cNvPicPr>
            <a:picLocks noChangeAspect="1"/>
          </p:cNvPicPr>
          <p:nvPr/>
        </p:nvPicPr>
        <p:blipFill>
          <a:blip r:embed="rId7"/>
          <a:stretch>
            <a:fillRect/>
          </a:stretch>
        </p:blipFill>
        <p:spPr>
          <a:xfrm>
            <a:off x="511085" y="510036"/>
            <a:ext cx="2557008" cy="2342433"/>
          </a:xfrm>
          <a:prstGeom prst="rect">
            <a:avLst/>
          </a:prstGeom>
          <a:effectLst>
            <a:outerShdw blurRad="203200" dist="152400" dir="3000000" algn="ctr" rotWithShape="0">
              <a:srgbClr val="000000">
                <a:alpha val="10000"/>
              </a:srgbClr>
            </a:outerShdw>
          </a:effectLst>
        </p:spPr>
      </p:pic>
    </p:spTree>
    <p:extLst>
      <p:ext uri="{BB962C8B-B14F-4D97-AF65-F5344CB8AC3E}">
        <p14:creationId xmlns:p14="http://schemas.microsoft.com/office/powerpoint/2010/main" val="2431905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6198656" y="2399685"/>
            <a:ext cx="4277408" cy="1243839"/>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096000" y="966261"/>
            <a:ext cx="4466774" cy="460518"/>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Opérations mensuelles</a:t>
            </a:r>
            <a:endParaRPr sz="2800" dirty="0">
              <a:solidFill>
                <a:srgbClr val="1F2532"/>
              </a:solidFill>
              <a:latin typeface="Poppins SemiBold"/>
              <a:ea typeface="Poppins SemiBold"/>
              <a:cs typeface="Poppins SemiBold"/>
              <a:sym typeface="Poppins SemiBold"/>
            </a:endParaRPr>
          </a:p>
        </p:txBody>
      </p:sp>
      <p:sp>
        <p:nvSpPr>
          <p:cNvPr id="13" name="Google Shape;117;p23">
            <a:extLst>
              <a:ext uri="{FF2B5EF4-FFF2-40B4-BE49-F238E27FC236}">
                <a16:creationId xmlns:a16="http://schemas.microsoft.com/office/drawing/2014/main" id="{0D84BECF-BE05-4342-9DE1-15BBEEB33B6D}"/>
              </a:ext>
            </a:extLst>
          </p:cNvPr>
          <p:cNvSpPr txBox="1"/>
          <p:nvPr/>
        </p:nvSpPr>
        <p:spPr>
          <a:xfrm>
            <a:off x="6096000" y="1472816"/>
            <a:ext cx="4769224" cy="526969"/>
          </a:xfrm>
          <a:prstGeom prst="rect">
            <a:avLst/>
          </a:prstGeom>
          <a:noFill/>
          <a:ln>
            <a:noFill/>
          </a:ln>
        </p:spPr>
        <p:txBody>
          <a:bodyPr spcFirstLastPara="1" wrap="square" lIns="91433" tIns="45700" rIns="91433" bIns="45700" anchor="t" anchorCtr="0">
            <a:noAutofit/>
          </a:bodyPr>
          <a:lstStyle/>
          <a:p>
            <a:pPr>
              <a:buSzPts val="2300"/>
            </a:pPr>
            <a:r>
              <a:rPr lang="fr-FR" sz="1400" dirty="0">
                <a:solidFill>
                  <a:srgbClr val="1F2532"/>
                </a:solidFill>
                <a:latin typeface="MULI LIGHT ROMAN" pitchFamily="2" charset="77"/>
                <a:ea typeface="Poppins SemiBold"/>
                <a:cs typeface="Poppins SemiBold"/>
                <a:sym typeface="Poppins SemiBold"/>
              </a:rPr>
              <a:t>Tous les mois, nous vous préparons une opération clé en main avec des visuels et un texte pour créer vos billets et animer votre fil d’actualité facilement et rapidement.</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6330140" y="2538458"/>
            <a:ext cx="3885793" cy="1000057"/>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1 Plan d’animation annuel fourni</a:t>
            </a:r>
          </a:p>
          <a:p>
            <a:pPr marL="285750" indent="-285750">
              <a:buClr>
                <a:srgbClr val="3181FF"/>
              </a:buClr>
              <a:buSzPct val="100000"/>
              <a:buFont typeface="Wingdings" pitchFamily="2" charset="2"/>
              <a:buChar char="ü"/>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Des </a:t>
            </a:r>
            <a:r>
              <a:rPr lang="fr" sz="1400" dirty="0" err="1">
                <a:solidFill>
                  <a:srgbClr val="1F2532"/>
                </a:solidFill>
                <a:latin typeface="MULI REGULAR ROMAN" pitchFamily="2" charset="77"/>
                <a:ea typeface="Poppins SemiBold"/>
                <a:cs typeface="Poppins SemiBold"/>
                <a:sym typeface="Poppins SemiBold"/>
              </a:rPr>
              <a:t>posts</a:t>
            </a:r>
            <a:r>
              <a:rPr lang="fr" sz="1400" dirty="0">
                <a:solidFill>
                  <a:srgbClr val="1F2532"/>
                </a:solidFill>
                <a:latin typeface="MULI REGULAR ROMAN" pitchFamily="2" charset="77"/>
                <a:ea typeface="Poppins SemiBold"/>
                <a:cs typeface="Poppins SemiBold"/>
                <a:sym typeface="Poppins SemiBold"/>
              </a:rPr>
              <a:t> prêts à être publiés</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Personnalisables facilement sur </a:t>
            </a:r>
            <a:r>
              <a:rPr lang="fr-FR" sz="1400" dirty="0" err="1">
                <a:solidFill>
                  <a:srgbClr val="1F2532"/>
                </a:solidFill>
                <a:latin typeface="MULI REGULAR ROMAN" pitchFamily="2" charset="77"/>
                <a:ea typeface="Poppins SemiBold"/>
                <a:cs typeface="Poppins SemiBold"/>
                <a:sym typeface="Poppins SemiBold"/>
              </a:rPr>
              <a:t>Canva</a:t>
            </a:r>
            <a:endParaRPr lang="fr-FR" sz="1400" dirty="0">
              <a:solidFill>
                <a:srgbClr val="1F2532"/>
              </a:solidFill>
              <a:latin typeface="MULI REGULAR ROMAN" pitchFamily="2" charset="77"/>
              <a:ea typeface="Poppins SemiBold"/>
              <a:cs typeface="Poppins SemiBold"/>
              <a:sym typeface="Poppins SemiBold"/>
            </a:endParaRPr>
          </a:p>
        </p:txBody>
      </p:sp>
      <p:sp>
        <p:nvSpPr>
          <p:cNvPr id="9" name="Rectangle 8">
            <a:extLst>
              <a:ext uri="{FF2B5EF4-FFF2-40B4-BE49-F238E27FC236}">
                <a16:creationId xmlns:a16="http://schemas.microsoft.com/office/drawing/2014/main" id="{09705F82-3DFA-6DEA-58DE-786D77EB33C8}"/>
              </a:ext>
            </a:extLst>
          </p:cNvPr>
          <p:cNvSpPr/>
          <p:nvPr/>
        </p:nvSpPr>
        <p:spPr>
          <a:xfrm>
            <a:off x="6198655" y="594069"/>
            <a:ext cx="2235773"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en continu</a:t>
            </a:r>
          </a:p>
        </p:txBody>
      </p:sp>
      <p:pic>
        <p:nvPicPr>
          <p:cNvPr id="10" name="Image 9" descr="Une image contenant texte, conteneur, clipart&#10;&#10;Description générée automatiquement">
            <a:extLst>
              <a:ext uri="{FF2B5EF4-FFF2-40B4-BE49-F238E27FC236}">
                <a16:creationId xmlns:a16="http://schemas.microsoft.com/office/drawing/2014/main" id="{1CCA20AF-46B8-19FC-BCB6-736B98EEC1CB}"/>
              </a:ext>
            </a:extLst>
          </p:cNvPr>
          <p:cNvPicPr>
            <a:picLocks noChangeAspect="1"/>
          </p:cNvPicPr>
          <p:nvPr/>
        </p:nvPicPr>
        <p:blipFill>
          <a:blip r:embed="rId3"/>
          <a:stretch>
            <a:fillRect/>
          </a:stretch>
        </p:blipFill>
        <p:spPr>
          <a:xfrm>
            <a:off x="9590663" y="6196151"/>
            <a:ext cx="1492928" cy="233401"/>
          </a:xfrm>
          <a:prstGeom prst="rect">
            <a:avLst/>
          </a:prstGeom>
        </p:spPr>
      </p:pic>
      <p:pic>
        <p:nvPicPr>
          <p:cNvPr id="1026" name="Picture 2">
            <a:extLst>
              <a:ext uri="{FF2B5EF4-FFF2-40B4-BE49-F238E27FC236}">
                <a16:creationId xmlns:a16="http://schemas.microsoft.com/office/drawing/2014/main" id="{C08EC25E-3B86-239B-4CCD-9563CD805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 y="594069"/>
            <a:ext cx="4879128" cy="3049455"/>
          </a:xfrm>
          <a:prstGeom prst="rect">
            <a:avLst/>
          </a:prstGeom>
          <a:noFill/>
          <a:effectLst>
            <a:outerShdw blurRad="389842" dist="203200" dir="300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CB53E486-6518-5B03-FFCE-42B6B15073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20" y="2897333"/>
            <a:ext cx="2653026" cy="3366598"/>
          </a:xfrm>
          <a:prstGeom prst="rect">
            <a:avLst/>
          </a:prstGeom>
          <a:noFill/>
          <a:effectLst>
            <a:outerShdw blurRad="381000" dist="203200" dir="300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B8539E5A-AD62-998A-AC6C-C3DF4EF1D0A6}"/>
              </a:ext>
            </a:extLst>
          </p:cNvPr>
          <p:cNvPicPr>
            <a:picLocks noChangeAspect="1"/>
          </p:cNvPicPr>
          <p:nvPr/>
        </p:nvPicPr>
        <p:blipFill>
          <a:blip r:embed="rId6"/>
          <a:stretch>
            <a:fillRect/>
          </a:stretch>
        </p:blipFill>
        <p:spPr>
          <a:xfrm>
            <a:off x="3454670" y="3782297"/>
            <a:ext cx="4291296" cy="2413854"/>
          </a:xfrm>
          <a:prstGeom prst="rect">
            <a:avLst/>
          </a:prstGeom>
          <a:effectLst>
            <a:outerShdw blurRad="381000" dist="203200" dir="3000000" algn="ctr" rotWithShape="0">
              <a:srgbClr val="000000">
                <a:alpha val="10000"/>
              </a:srgbClr>
            </a:outerShdw>
          </a:effectLst>
        </p:spPr>
      </p:pic>
    </p:spTree>
    <p:extLst>
      <p:ext uri="{BB962C8B-B14F-4D97-AF65-F5344CB8AC3E}">
        <p14:creationId xmlns:p14="http://schemas.microsoft.com/office/powerpoint/2010/main" val="3085547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6198656" y="3296919"/>
            <a:ext cx="4277408" cy="1467945"/>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CE86B45D-4794-8842-94CD-EF11A176BDFC}"/>
              </a:ext>
            </a:extLst>
          </p:cNvPr>
          <p:cNvSpPr/>
          <p:nvPr/>
        </p:nvSpPr>
        <p:spPr>
          <a:xfrm>
            <a:off x="6198655" y="594069"/>
            <a:ext cx="2235773"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en continu</a:t>
            </a: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096000" y="966261"/>
            <a:ext cx="2598560" cy="460518"/>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Interviews</a:t>
            </a:r>
            <a:endParaRPr sz="2800" dirty="0">
              <a:solidFill>
                <a:srgbClr val="1F2532"/>
              </a:solidFill>
              <a:latin typeface="Poppins SemiBold"/>
              <a:ea typeface="Poppins SemiBold"/>
              <a:cs typeface="Poppins SemiBold"/>
              <a:sym typeface="Poppins SemiBold"/>
            </a:endParaRPr>
          </a:p>
        </p:txBody>
      </p:sp>
      <p:sp>
        <p:nvSpPr>
          <p:cNvPr id="13" name="Google Shape;117;p23">
            <a:extLst>
              <a:ext uri="{FF2B5EF4-FFF2-40B4-BE49-F238E27FC236}">
                <a16:creationId xmlns:a16="http://schemas.microsoft.com/office/drawing/2014/main" id="{0D84BECF-BE05-4342-9DE1-15BBEEB33B6D}"/>
              </a:ext>
            </a:extLst>
          </p:cNvPr>
          <p:cNvSpPr txBox="1"/>
          <p:nvPr/>
        </p:nvSpPr>
        <p:spPr>
          <a:xfrm>
            <a:off x="6096000" y="1472816"/>
            <a:ext cx="4119933" cy="956409"/>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Nous réalisons des interviews vidéos que vous pouvez ensuite utiliser en interne afin de communiquer les messages que vous souhaitez faire passer à vos collaborateurs.</a:t>
            </a:r>
          </a:p>
          <a:p>
            <a:pPr>
              <a:buSzPts val="2300"/>
            </a:pPr>
            <a:endParaRPr lang="fr" sz="1400" dirty="0">
              <a:solidFill>
                <a:srgbClr val="1F2532"/>
              </a:solidFill>
              <a:latin typeface="MULI LIGHT ROMAN" pitchFamily="2" charset="77"/>
              <a:ea typeface="Poppins SemiBold"/>
              <a:cs typeface="Poppins SemiBold"/>
              <a:sym typeface="Poppins SemiBold"/>
            </a:endParaRPr>
          </a:p>
          <a:p>
            <a:pPr>
              <a:buSzPts val="2300"/>
            </a:pPr>
            <a:r>
              <a:rPr lang="fr" sz="1400" dirty="0">
                <a:solidFill>
                  <a:srgbClr val="1F2532"/>
                </a:solidFill>
                <a:latin typeface="MULI LIGHT ROMAN" pitchFamily="2" charset="77"/>
                <a:ea typeface="Poppins SemiBold"/>
                <a:cs typeface="Poppins SemiBold"/>
                <a:sym typeface="Poppins SemiBold"/>
              </a:rPr>
              <a:t>Idéal pour redonner du sens sur la stratégie ou mettre en avant les réussites.</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6330140" y="3435693"/>
            <a:ext cx="3885793" cy="1063518"/>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Prise de vue et montage de la vidéo</a:t>
            </a:r>
            <a:endParaRPr lang="fr-FR" sz="1400" dirty="0">
              <a:solidFill>
                <a:srgbClr val="1F2532"/>
              </a:solidFill>
              <a:latin typeface="MULI REGULAR ROMAN" pitchFamily="2" charset="77"/>
              <a:ea typeface="Poppins SemiBold"/>
              <a:cs typeface="Poppins SemiBold"/>
              <a:sym typeface="Poppins SemiBold"/>
            </a:endParaRPr>
          </a:p>
          <a:p>
            <a:pPr>
              <a:buClr>
                <a:srgbClr val="3181FF"/>
              </a:buClr>
              <a:buSzPct val="100000"/>
            </a:pPr>
            <a:endParaRPr lang="fr-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Mise en ligne sur votre plateforme de cooptation / mobilité interne ou sur votre intranet</a:t>
            </a:r>
          </a:p>
        </p:txBody>
      </p:sp>
      <p:pic>
        <p:nvPicPr>
          <p:cNvPr id="4" name="Image 3">
            <a:extLst>
              <a:ext uri="{FF2B5EF4-FFF2-40B4-BE49-F238E27FC236}">
                <a16:creationId xmlns:a16="http://schemas.microsoft.com/office/drawing/2014/main" id="{0A76611E-DABD-7A67-140E-0473CBA03DD1}"/>
              </a:ext>
            </a:extLst>
          </p:cNvPr>
          <p:cNvPicPr>
            <a:picLocks noChangeAspect="1"/>
          </p:cNvPicPr>
          <p:nvPr/>
        </p:nvPicPr>
        <p:blipFill>
          <a:blip r:embed="rId3"/>
          <a:stretch>
            <a:fillRect/>
          </a:stretch>
        </p:blipFill>
        <p:spPr>
          <a:xfrm>
            <a:off x="514806" y="2093136"/>
            <a:ext cx="4754010" cy="2671728"/>
          </a:xfrm>
          <a:prstGeom prst="rect">
            <a:avLst/>
          </a:prstGeom>
          <a:effectLst>
            <a:outerShdw blurRad="596756" dist="339874" dir="2977952" algn="ctr" rotWithShape="0">
              <a:srgbClr val="000000">
                <a:alpha val="20000"/>
              </a:srgbClr>
            </a:outerShdw>
          </a:effectLst>
        </p:spPr>
      </p:pic>
      <p:pic>
        <p:nvPicPr>
          <p:cNvPr id="9" name="Image 8" descr="Une image contenant texte, conteneur, clipart&#10;&#10;Description générée automatiquement">
            <a:extLst>
              <a:ext uri="{FF2B5EF4-FFF2-40B4-BE49-F238E27FC236}">
                <a16:creationId xmlns:a16="http://schemas.microsoft.com/office/drawing/2014/main" id="{AB62FBF9-0E1D-A150-C338-321B4D01B73A}"/>
              </a:ext>
            </a:extLst>
          </p:cNvPr>
          <p:cNvPicPr>
            <a:picLocks noChangeAspect="1"/>
          </p:cNvPicPr>
          <p:nvPr/>
        </p:nvPicPr>
        <p:blipFill>
          <a:blip r:embed="rId4"/>
          <a:stretch>
            <a:fillRect/>
          </a:stretch>
        </p:blipFill>
        <p:spPr>
          <a:xfrm>
            <a:off x="9590663" y="6196151"/>
            <a:ext cx="1492928" cy="233401"/>
          </a:xfrm>
          <a:prstGeom prst="rect">
            <a:avLst/>
          </a:prstGeom>
        </p:spPr>
      </p:pic>
    </p:spTree>
    <p:extLst>
      <p:ext uri="{BB962C8B-B14F-4D97-AF65-F5344CB8AC3E}">
        <p14:creationId xmlns:p14="http://schemas.microsoft.com/office/powerpoint/2010/main" val="3994944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6198656" y="2880484"/>
            <a:ext cx="4884380" cy="2816597"/>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CE86B45D-4794-8842-94CD-EF11A176BDFC}"/>
              </a:ext>
            </a:extLst>
          </p:cNvPr>
          <p:cNvSpPr/>
          <p:nvPr/>
        </p:nvSpPr>
        <p:spPr>
          <a:xfrm>
            <a:off x="6198655" y="594069"/>
            <a:ext cx="2235773"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en continu</a:t>
            </a: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096000" y="966261"/>
            <a:ext cx="3465664" cy="460518"/>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Pack Anniversaire</a:t>
            </a:r>
            <a:endParaRPr sz="2800" dirty="0">
              <a:solidFill>
                <a:srgbClr val="1F2532"/>
              </a:solidFill>
              <a:latin typeface="Poppins SemiBold"/>
              <a:ea typeface="Poppins SemiBold"/>
              <a:cs typeface="Poppins SemiBold"/>
              <a:sym typeface="Poppins SemiBold"/>
            </a:endParaRPr>
          </a:p>
        </p:txBody>
      </p:sp>
      <p:sp>
        <p:nvSpPr>
          <p:cNvPr id="13" name="Google Shape;117;p23">
            <a:extLst>
              <a:ext uri="{FF2B5EF4-FFF2-40B4-BE49-F238E27FC236}">
                <a16:creationId xmlns:a16="http://schemas.microsoft.com/office/drawing/2014/main" id="{0D84BECF-BE05-4342-9DE1-15BBEEB33B6D}"/>
              </a:ext>
            </a:extLst>
          </p:cNvPr>
          <p:cNvSpPr txBox="1"/>
          <p:nvPr/>
        </p:nvSpPr>
        <p:spPr>
          <a:xfrm>
            <a:off x="6096000" y="1472816"/>
            <a:ext cx="4481284" cy="1144260"/>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Notre équipe marketing a mis en place un pack visant à célébrer l’anniversaire de votre plateforme. Un événement clé de votre communication pour attirer vos collaborateurs sur votre plateforme, les remercier et mettre en avant les résultats.</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6330140" y="3019257"/>
            <a:ext cx="4342993" cy="2508922"/>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Habillage de la page de connexion et page d’accueil de votre plateforme</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Création d’une affiche anniversaire avec QR code redirigeant vers votre plateforme.</a:t>
            </a:r>
          </a:p>
          <a:p>
            <a:pPr>
              <a:buClr>
                <a:srgbClr val="3181FF"/>
              </a:buClr>
              <a:buSzPct val="100000"/>
            </a:pPr>
            <a:endParaRPr lang="fr-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Création d’une vidéo Anniversaire</a:t>
            </a:r>
          </a:p>
          <a:p>
            <a:pPr>
              <a:buClr>
                <a:srgbClr val="3181FF"/>
              </a:buClr>
              <a:buSzPct val="100000"/>
            </a:pPr>
            <a:endParaRPr lang="fr-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Création de </a:t>
            </a:r>
            <a:r>
              <a:rPr lang="fr-FR" sz="1400" dirty="0" err="1">
                <a:solidFill>
                  <a:srgbClr val="1F2532"/>
                </a:solidFill>
                <a:latin typeface="MULI REGULAR ROMAN" pitchFamily="2" charset="77"/>
                <a:ea typeface="Poppins SemiBold"/>
                <a:cs typeface="Poppins SemiBold"/>
                <a:sym typeface="Poppins SemiBold"/>
              </a:rPr>
              <a:t>posts</a:t>
            </a:r>
            <a:r>
              <a:rPr lang="fr-FR" sz="1400" dirty="0">
                <a:solidFill>
                  <a:srgbClr val="1F2532"/>
                </a:solidFill>
                <a:latin typeface="MULI REGULAR ROMAN" pitchFamily="2" charset="77"/>
                <a:ea typeface="Poppins SemiBold"/>
                <a:cs typeface="Poppins SemiBold"/>
                <a:sym typeface="Poppins SemiBold"/>
              </a:rPr>
              <a:t> pour le fil d’actualité de votre plateforme et votre intranet</a:t>
            </a:r>
          </a:p>
          <a:p>
            <a:pPr>
              <a:buClr>
                <a:srgbClr val="3181FF"/>
              </a:buClr>
              <a:buSzPct val="100000"/>
            </a:pPr>
            <a:endParaRPr lang="fr-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Suggestions de notre chef de projet pour organiser un événement interne</a:t>
            </a:r>
          </a:p>
        </p:txBody>
      </p:sp>
      <p:pic>
        <p:nvPicPr>
          <p:cNvPr id="6" name="Image 5" descr="Une image contenant texte&#10;&#10;Description générée automatiquement">
            <a:extLst>
              <a:ext uri="{FF2B5EF4-FFF2-40B4-BE49-F238E27FC236}">
                <a16:creationId xmlns:a16="http://schemas.microsoft.com/office/drawing/2014/main" id="{004E508F-4CF2-20D9-9A85-ECC8893D1F74}"/>
              </a:ext>
            </a:extLst>
          </p:cNvPr>
          <p:cNvPicPr>
            <a:picLocks noChangeAspect="1"/>
          </p:cNvPicPr>
          <p:nvPr/>
        </p:nvPicPr>
        <p:blipFill>
          <a:blip r:embed="rId3"/>
          <a:stretch>
            <a:fillRect/>
          </a:stretch>
        </p:blipFill>
        <p:spPr>
          <a:xfrm>
            <a:off x="557397" y="1160918"/>
            <a:ext cx="3260085" cy="4536163"/>
          </a:xfrm>
          <a:prstGeom prst="rect">
            <a:avLst/>
          </a:prstGeom>
          <a:effectLst>
            <a:outerShdw blurRad="699354" dist="246285" dir="2940000" algn="ctr" rotWithShape="0">
              <a:srgbClr val="000000">
                <a:alpha val="20097"/>
              </a:srgbClr>
            </a:outerShdw>
          </a:effectLst>
        </p:spPr>
      </p:pic>
      <p:pic>
        <p:nvPicPr>
          <p:cNvPr id="8" name="Image 7" descr="Une image contenant texte&#10;&#10;Description générée automatiquement">
            <a:extLst>
              <a:ext uri="{FF2B5EF4-FFF2-40B4-BE49-F238E27FC236}">
                <a16:creationId xmlns:a16="http://schemas.microsoft.com/office/drawing/2014/main" id="{F38F06E4-2B4F-68E8-3811-D1BE8F036CCA}"/>
              </a:ext>
            </a:extLst>
          </p:cNvPr>
          <p:cNvPicPr>
            <a:picLocks noChangeAspect="1"/>
          </p:cNvPicPr>
          <p:nvPr/>
        </p:nvPicPr>
        <p:blipFill>
          <a:blip r:embed="rId4"/>
          <a:stretch>
            <a:fillRect/>
          </a:stretch>
        </p:blipFill>
        <p:spPr>
          <a:xfrm>
            <a:off x="2727902" y="1890409"/>
            <a:ext cx="2734106" cy="1822737"/>
          </a:xfrm>
          <a:prstGeom prst="rect">
            <a:avLst/>
          </a:prstGeom>
          <a:effectLst>
            <a:outerShdw blurRad="698500" dist="241300" dir="2940000" algn="ctr" rotWithShape="0">
              <a:srgbClr val="000000">
                <a:alpha val="20000"/>
              </a:srgbClr>
            </a:outerShdw>
          </a:effectLst>
        </p:spPr>
      </p:pic>
      <p:pic>
        <p:nvPicPr>
          <p:cNvPr id="10" name="Image 9" descr="Une image contenant texte, conteneur, clipart&#10;&#10;Description générée automatiquement">
            <a:extLst>
              <a:ext uri="{FF2B5EF4-FFF2-40B4-BE49-F238E27FC236}">
                <a16:creationId xmlns:a16="http://schemas.microsoft.com/office/drawing/2014/main" id="{2DAD78D7-23BA-D166-6E0F-8C3D84CB621D}"/>
              </a:ext>
            </a:extLst>
          </p:cNvPr>
          <p:cNvPicPr>
            <a:picLocks noChangeAspect="1"/>
          </p:cNvPicPr>
          <p:nvPr/>
        </p:nvPicPr>
        <p:blipFill>
          <a:blip r:embed="rId5"/>
          <a:stretch>
            <a:fillRect/>
          </a:stretch>
        </p:blipFill>
        <p:spPr>
          <a:xfrm>
            <a:off x="9590663" y="6196151"/>
            <a:ext cx="1492928" cy="233401"/>
          </a:xfrm>
          <a:prstGeom prst="rect">
            <a:avLst/>
          </a:prstGeom>
        </p:spPr>
      </p:pic>
      <p:grpSp>
        <p:nvGrpSpPr>
          <p:cNvPr id="15" name="Groupe 14">
            <a:extLst>
              <a:ext uri="{FF2B5EF4-FFF2-40B4-BE49-F238E27FC236}">
                <a16:creationId xmlns:a16="http://schemas.microsoft.com/office/drawing/2014/main" id="{FAAEC334-4E8F-628A-8892-B53EF757D94E}"/>
              </a:ext>
            </a:extLst>
          </p:cNvPr>
          <p:cNvGrpSpPr/>
          <p:nvPr/>
        </p:nvGrpSpPr>
        <p:grpSpPr>
          <a:xfrm>
            <a:off x="2822148" y="3623390"/>
            <a:ext cx="2906751" cy="1638494"/>
            <a:chOff x="570047" y="4791058"/>
            <a:chExt cx="2906751" cy="1638494"/>
          </a:xfrm>
        </p:grpSpPr>
        <p:pic>
          <p:nvPicPr>
            <p:cNvPr id="9" name="Image 8">
              <a:extLst>
                <a:ext uri="{FF2B5EF4-FFF2-40B4-BE49-F238E27FC236}">
                  <a16:creationId xmlns:a16="http://schemas.microsoft.com/office/drawing/2014/main" id="{5E8460E5-572F-B9DC-3A2C-2A2CE7C2AF5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3000"/>
                      </a14:imgEffect>
                    </a14:imgLayer>
                  </a14:imgProps>
                </a:ext>
              </a:extLst>
            </a:blip>
            <a:srcRect t="4986" b="4824"/>
            <a:stretch/>
          </p:blipFill>
          <p:spPr>
            <a:xfrm>
              <a:off x="570047" y="4791058"/>
              <a:ext cx="2906751" cy="1638494"/>
            </a:xfrm>
            <a:prstGeom prst="rect">
              <a:avLst/>
            </a:prstGeom>
          </p:spPr>
        </p:pic>
        <p:pic>
          <p:nvPicPr>
            <p:cNvPr id="12" name="Image 11">
              <a:extLst>
                <a:ext uri="{FF2B5EF4-FFF2-40B4-BE49-F238E27FC236}">
                  <a16:creationId xmlns:a16="http://schemas.microsoft.com/office/drawing/2014/main" id="{560ACFC9-8BEA-2496-91BE-23D26CF6B930}"/>
                </a:ext>
              </a:extLst>
            </p:cNvPr>
            <p:cNvPicPr>
              <a:picLocks noChangeAspect="1"/>
            </p:cNvPicPr>
            <p:nvPr/>
          </p:nvPicPr>
          <p:blipFill>
            <a:blip r:embed="rId8"/>
            <a:stretch>
              <a:fillRect/>
            </a:stretch>
          </p:blipFill>
          <p:spPr>
            <a:xfrm>
              <a:off x="1701564" y="5288447"/>
              <a:ext cx="643716" cy="643716"/>
            </a:xfrm>
            <a:prstGeom prst="rect">
              <a:avLst/>
            </a:prstGeom>
            <a:effectLst>
              <a:outerShdw blurRad="99143" dist="66824" dir="3131637" algn="ctr" rotWithShape="0">
                <a:srgbClr val="000000">
                  <a:alpha val="63264"/>
                </a:srgbClr>
              </a:outerShdw>
            </a:effectLst>
          </p:spPr>
        </p:pic>
      </p:grpSp>
    </p:spTree>
    <p:extLst>
      <p:ext uri="{BB962C8B-B14F-4D97-AF65-F5344CB8AC3E}">
        <p14:creationId xmlns:p14="http://schemas.microsoft.com/office/powerpoint/2010/main" val="354210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6198656" y="2894465"/>
            <a:ext cx="4884380" cy="1998247"/>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CE86B45D-4794-8842-94CD-EF11A176BDFC}"/>
              </a:ext>
            </a:extLst>
          </p:cNvPr>
          <p:cNvSpPr/>
          <p:nvPr/>
        </p:nvSpPr>
        <p:spPr>
          <a:xfrm>
            <a:off x="6198655" y="594069"/>
            <a:ext cx="2235773"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en continu</a:t>
            </a: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096000" y="966261"/>
            <a:ext cx="4655960" cy="460518"/>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Le challenge cooptation</a:t>
            </a:r>
            <a:endParaRPr sz="2800" dirty="0">
              <a:solidFill>
                <a:srgbClr val="1F2532"/>
              </a:solidFill>
              <a:latin typeface="Poppins SemiBold"/>
              <a:ea typeface="Poppins SemiBold"/>
              <a:cs typeface="Poppins SemiBold"/>
              <a:sym typeface="Poppins SemiBold"/>
            </a:endParaRPr>
          </a:p>
        </p:txBody>
      </p:sp>
      <p:sp>
        <p:nvSpPr>
          <p:cNvPr id="13" name="Google Shape;117;p23">
            <a:extLst>
              <a:ext uri="{FF2B5EF4-FFF2-40B4-BE49-F238E27FC236}">
                <a16:creationId xmlns:a16="http://schemas.microsoft.com/office/drawing/2014/main" id="{0D84BECF-BE05-4342-9DE1-15BBEEB33B6D}"/>
              </a:ext>
            </a:extLst>
          </p:cNvPr>
          <p:cNvSpPr txBox="1"/>
          <p:nvPr/>
        </p:nvSpPr>
        <p:spPr>
          <a:xfrm>
            <a:off x="6096000" y="1472816"/>
            <a:ext cx="4987036" cy="1162808"/>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Challengez vos collaborateurs avec un jeu concours ! </a:t>
            </a:r>
            <a:r>
              <a:rPr lang="fr-FR" sz="1400" dirty="0">
                <a:solidFill>
                  <a:srgbClr val="1F2532"/>
                </a:solidFill>
                <a:latin typeface="MULI LIGHT ROMAN" pitchFamily="2" charset="77"/>
                <a:ea typeface="Poppins SemiBold"/>
                <a:cs typeface="Poppins SemiBold"/>
                <a:sym typeface="Poppins SemiBold"/>
              </a:rPr>
              <a:t>R</a:t>
            </a:r>
            <a:r>
              <a:rPr lang="fr" sz="1400" dirty="0" err="1">
                <a:solidFill>
                  <a:srgbClr val="1F2532"/>
                </a:solidFill>
                <a:latin typeface="MULI LIGHT ROMAN" pitchFamily="2" charset="77"/>
                <a:ea typeface="Poppins SemiBold"/>
                <a:cs typeface="Poppins SemiBold"/>
                <a:sym typeface="Poppins SemiBold"/>
              </a:rPr>
              <a:t>écompensez</a:t>
            </a:r>
            <a:r>
              <a:rPr lang="fr" sz="1400" dirty="0">
                <a:solidFill>
                  <a:srgbClr val="1F2532"/>
                </a:solidFill>
                <a:latin typeface="MULI LIGHT ROMAN" pitchFamily="2" charset="77"/>
                <a:ea typeface="Poppins SemiBold"/>
                <a:cs typeface="Poppins SemiBold"/>
                <a:sym typeface="Poppins SemiBold"/>
              </a:rPr>
              <a:t> le meilleur </a:t>
            </a:r>
            <a:r>
              <a:rPr lang="fr" sz="1400" dirty="0" err="1">
                <a:solidFill>
                  <a:srgbClr val="1F2532"/>
                </a:solidFill>
                <a:latin typeface="MULI LIGHT ROMAN" pitchFamily="2" charset="77"/>
                <a:ea typeface="Poppins SemiBold"/>
                <a:cs typeface="Poppins SemiBold"/>
                <a:sym typeface="Poppins SemiBold"/>
              </a:rPr>
              <a:t>coopteur</a:t>
            </a:r>
            <a:r>
              <a:rPr lang="fr" sz="1400" dirty="0">
                <a:solidFill>
                  <a:srgbClr val="1F2532"/>
                </a:solidFill>
                <a:latin typeface="MULI LIGHT ROMAN" pitchFamily="2" charset="77"/>
                <a:ea typeface="Poppins SemiBold"/>
                <a:cs typeface="Poppins SemiBold"/>
                <a:sym typeface="Poppins SemiBold"/>
              </a:rPr>
              <a:t> de votre entreprise ou créez un jeu concours inédit. Votre chef de projet et notre service marketing saura vous conseiller en fonction de vos objectifs (connexion, recommandation…)</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6330140" y="3033238"/>
            <a:ext cx="4342993" cy="1662103"/>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Elaboration de la mécanique du jeu concours</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Proposition du choix des cadeaux</a:t>
            </a:r>
          </a:p>
          <a:p>
            <a:pPr>
              <a:buClr>
                <a:srgbClr val="3181FF"/>
              </a:buClr>
              <a:buSzPct val="100000"/>
            </a:pPr>
            <a:endParaRPr lang="fr-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Créations graphiques</a:t>
            </a:r>
          </a:p>
          <a:p>
            <a:pPr>
              <a:buClr>
                <a:srgbClr val="3181FF"/>
              </a:buClr>
              <a:buSzPct val="100000"/>
            </a:pPr>
            <a:endParaRPr lang="fr-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Rédaction du règlement de jeu</a:t>
            </a:r>
          </a:p>
          <a:p>
            <a:pPr marL="285750" indent="-285750">
              <a:buClr>
                <a:srgbClr val="3181FF"/>
              </a:buClr>
              <a:buSzPct val="100000"/>
              <a:buFont typeface="Wingdings" pitchFamily="2" charset="2"/>
              <a:buChar char="ü"/>
            </a:pPr>
            <a:endParaRPr lang="fr-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Tirage au sort</a:t>
            </a:r>
          </a:p>
        </p:txBody>
      </p:sp>
      <p:pic>
        <p:nvPicPr>
          <p:cNvPr id="4" name="Image 3" descr="Une image contenant texte&#10;&#10;Description générée automatiquement">
            <a:extLst>
              <a:ext uri="{FF2B5EF4-FFF2-40B4-BE49-F238E27FC236}">
                <a16:creationId xmlns:a16="http://schemas.microsoft.com/office/drawing/2014/main" id="{73CA9550-D37C-49D3-1565-A013E4AA8E9F}"/>
              </a:ext>
            </a:extLst>
          </p:cNvPr>
          <p:cNvPicPr>
            <a:picLocks noChangeAspect="1"/>
          </p:cNvPicPr>
          <p:nvPr/>
        </p:nvPicPr>
        <p:blipFill>
          <a:blip r:embed="rId3"/>
          <a:stretch>
            <a:fillRect/>
          </a:stretch>
        </p:blipFill>
        <p:spPr>
          <a:xfrm>
            <a:off x="564948" y="594069"/>
            <a:ext cx="3666895" cy="3666895"/>
          </a:xfrm>
          <a:prstGeom prst="rect">
            <a:avLst/>
          </a:prstGeom>
          <a:effectLst>
            <a:outerShdw blurRad="800711" dist="283052" dir="2992548" algn="ctr" rotWithShape="0">
              <a:srgbClr val="000000">
                <a:alpha val="25341"/>
              </a:srgbClr>
            </a:outerShdw>
          </a:effectLst>
        </p:spPr>
      </p:pic>
      <p:pic>
        <p:nvPicPr>
          <p:cNvPr id="10" name="Image 9" descr="Une image contenant texte, conteneur, clipart&#10;&#10;Description générée automatiquement">
            <a:extLst>
              <a:ext uri="{FF2B5EF4-FFF2-40B4-BE49-F238E27FC236}">
                <a16:creationId xmlns:a16="http://schemas.microsoft.com/office/drawing/2014/main" id="{F303808E-0EC8-D158-B8C8-822D8F166217}"/>
              </a:ext>
            </a:extLst>
          </p:cNvPr>
          <p:cNvPicPr>
            <a:picLocks noChangeAspect="1"/>
          </p:cNvPicPr>
          <p:nvPr/>
        </p:nvPicPr>
        <p:blipFill>
          <a:blip r:embed="rId4"/>
          <a:stretch>
            <a:fillRect/>
          </a:stretch>
        </p:blipFill>
        <p:spPr>
          <a:xfrm>
            <a:off x="9590663" y="6196151"/>
            <a:ext cx="1492928" cy="233401"/>
          </a:xfrm>
          <a:prstGeom prst="rect">
            <a:avLst/>
          </a:prstGeom>
        </p:spPr>
      </p:pic>
      <p:pic>
        <p:nvPicPr>
          <p:cNvPr id="7" name="Image 6">
            <a:extLst>
              <a:ext uri="{FF2B5EF4-FFF2-40B4-BE49-F238E27FC236}">
                <a16:creationId xmlns:a16="http://schemas.microsoft.com/office/drawing/2014/main" id="{2B17BCCD-A6D6-43A8-6D20-291C2EB87FE3}"/>
              </a:ext>
            </a:extLst>
          </p:cNvPr>
          <p:cNvPicPr>
            <a:picLocks noChangeAspect="1"/>
          </p:cNvPicPr>
          <p:nvPr/>
        </p:nvPicPr>
        <p:blipFill>
          <a:blip r:embed="rId5"/>
          <a:stretch>
            <a:fillRect/>
          </a:stretch>
        </p:blipFill>
        <p:spPr>
          <a:xfrm>
            <a:off x="868888" y="3335558"/>
            <a:ext cx="4817209" cy="2709680"/>
          </a:xfrm>
          <a:prstGeom prst="rect">
            <a:avLst/>
          </a:prstGeom>
          <a:effectLst>
            <a:outerShdw blurRad="800100" dist="279400" dir="3000000" algn="ctr" rotWithShape="0">
              <a:srgbClr val="000000">
                <a:alpha val="25000"/>
              </a:srgbClr>
            </a:outerShdw>
          </a:effectLst>
        </p:spPr>
      </p:pic>
    </p:spTree>
    <p:extLst>
      <p:ext uri="{BB962C8B-B14F-4D97-AF65-F5344CB8AC3E}">
        <p14:creationId xmlns:p14="http://schemas.microsoft.com/office/powerpoint/2010/main" val="2935358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539400" cy="1489167"/>
          </a:xfrm>
          <a:prstGeom prst="rect">
            <a:avLst/>
          </a:prstGeom>
          <a:noFill/>
          <a:ln>
            <a:noFill/>
          </a:ln>
        </p:spPr>
        <p:txBody>
          <a:bodyPr spcFirstLastPara="1" wrap="square" lIns="91433" tIns="45700" rIns="91433" bIns="45700" anchor="t" anchorCtr="0">
            <a:noAutofit/>
          </a:bodyPr>
          <a:lstStyle/>
          <a:p>
            <a:pPr>
              <a:buSzPts val="2300"/>
            </a:pPr>
            <a:r>
              <a:rPr lang="fr" sz="2800" dirty="0">
                <a:solidFill>
                  <a:srgbClr val="1F2532"/>
                </a:solidFill>
                <a:latin typeface="Poppins SemiBold"/>
                <a:ea typeface="Poppins SemiBold"/>
                <a:cs typeface="Poppins SemiBold"/>
                <a:sym typeface="Poppins SemiBold"/>
              </a:rPr>
              <a:t>Un chef de projet</a:t>
            </a:r>
          </a:p>
          <a:p>
            <a:pPr>
              <a:buSzPts val="2300"/>
            </a:pPr>
            <a:r>
              <a:rPr lang="fr" sz="2800" dirty="0">
                <a:solidFill>
                  <a:srgbClr val="1F2532"/>
                </a:solidFill>
                <a:latin typeface="Poppins SemiBold"/>
                <a:ea typeface="Poppins SemiBold"/>
                <a:cs typeface="Poppins SemiBold"/>
                <a:sym typeface="Poppins SemiBold"/>
              </a:rPr>
              <a:t>dédié à la réussite</a:t>
            </a:r>
          </a:p>
          <a:p>
            <a:pPr>
              <a:buSzPts val="2300"/>
            </a:pPr>
            <a:r>
              <a:rPr lang="fr" sz="2800" dirty="0">
                <a:solidFill>
                  <a:srgbClr val="1F2532"/>
                </a:solidFill>
                <a:latin typeface="Poppins SemiBold"/>
                <a:ea typeface="Poppins SemiBold"/>
                <a:cs typeface="Poppins SemiBold"/>
                <a:sym typeface="Poppins SemiBold"/>
              </a:rPr>
              <a:t>de votre stratégie </a:t>
            </a:r>
            <a:endParaRPr sz="2800" dirty="0">
              <a:solidFill>
                <a:srgbClr val="1F2532"/>
              </a:solidFill>
              <a:latin typeface="Poppins SemiBold"/>
              <a:ea typeface="Poppins SemiBold"/>
              <a:cs typeface="Poppins SemiBold"/>
              <a:sym typeface="Poppins SemiBold"/>
            </a:endParaRPr>
          </a:p>
        </p:txBody>
      </p:sp>
      <p:sp>
        <p:nvSpPr>
          <p:cNvPr id="3" name="ZoneTexte 2">
            <a:extLst>
              <a:ext uri="{FF2B5EF4-FFF2-40B4-BE49-F238E27FC236}">
                <a16:creationId xmlns:a16="http://schemas.microsoft.com/office/drawing/2014/main" id="{171E7C7D-A24C-994E-A54F-4DE8D962943A}"/>
              </a:ext>
            </a:extLst>
          </p:cNvPr>
          <p:cNvSpPr txBox="1"/>
          <p:nvPr/>
        </p:nvSpPr>
        <p:spPr>
          <a:xfrm>
            <a:off x="1660027" y="4895162"/>
            <a:ext cx="2670924" cy="400110"/>
          </a:xfrm>
          <a:prstGeom prst="rect">
            <a:avLst/>
          </a:prstGeom>
          <a:noFill/>
        </p:spPr>
        <p:txBody>
          <a:bodyPr wrap="none" rtlCol="0">
            <a:spAutoFit/>
          </a:bodyPr>
          <a:lstStyle/>
          <a:p>
            <a:pPr algn="ctr"/>
            <a:r>
              <a:rPr lang="fr-FR" sz="2000" dirty="0">
                <a:latin typeface="Poppins SemiBold" pitchFamily="2" charset="77"/>
                <a:cs typeface="Poppins SemiBold" pitchFamily="2" charset="77"/>
              </a:rPr>
              <a:t>Nos chefs de projet</a:t>
            </a: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grpSp>
        <p:nvGrpSpPr>
          <p:cNvPr id="4" name="Groupe 3">
            <a:extLst>
              <a:ext uri="{FF2B5EF4-FFF2-40B4-BE49-F238E27FC236}">
                <a16:creationId xmlns:a16="http://schemas.microsoft.com/office/drawing/2014/main" id="{FC237876-EC1E-BFC8-93B3-B163B5A45C46}"/>
              </a:ext>
            </a:extLst>
          </p:cNvPr>
          <p:cNvGrpSpPr/>
          <p:nvPr/>
        </p:nvGrpSpPr>
        <p:grpSpPr>
          <a:xfrm>
            <a:off x="696433" y="3081170"/>
            <a:ext cx="4539400" cy="1251667"/>
            <a:chOff x="696433" y="3081170"/>
            <a:chExt cx="4539400" cy="1251667"/>
          </a:xfrm>
        </p:grpSpPr>
        <p:pic>
          <p:nvPicPr>
            <p:cNvPr id="9" name="Image 8" descr="Une image contenant personne, intérieur, mur, fenêtre&#10;&#10;Description générée automatiquement">
              <a:extLst>
                <a:ext uri="{FF2B5EF4-FFF2-40B4-BE49-F238E27FC236}">
                  <a16:creationId xmlns:a16="http://schemas.microsoft.com/office/drawing/2014/main" id="{427F1087-58B4-7C40-8E88-7271C9531678}"/>
                </a:ext>
              </a:extLst>
            </p:cNvPr>
            <p:cNvPicPr>
              <a:picLocks noChangeAspect="1"/>
            </p:cNvPicPr>
            <p:nvPr/>
          </p:nvPicPr>
          <p:blipFill>
            <a:blip r:embed="rId4"/>
            <a:stretch>
              <a:fillRect/>
            </a:stretch>
          </p:blipFill>
          <p:spPr>
            <a:xfrm>
              <a:off x="696433" y="3081170"/>
              <a:ext cx="1251667" cy="1251667"/>
            </a:xfrm>
            <a:prstGeom prst="ellipse">
              <a:avLst/>
            </a:prstGeom>
            <a:effectLst>
              <a:outerShdw blurRad="165100" dist="63500" dir="3660000" algn="ctr" rotWithShape="0">
                <a:srgbClr val="000000">
                  <a:alpha val="24000"/>
                </a:srgbClr>
              </a:outerShdw>
            </a:effectLst>
          </p:spPr>
        </p:pic>
        <p:pic>
          <p:nvPicPr>
            <p:cNvPr id="1026" name="Picture 2" descr="Alexis">
              <a:extLst>
                <a:ext uri="{FF2B5EF4-FFF2-40B4-BE49-F238E27FC236}">
                  <a16:creationId xmlns:a16="http://schemas.microsoft.com/office/drawing/2014/main" id="{72E2BC78-5BCD-C445-8572-F1CBC19CE5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3888" y="3081170"/>
              <a:ext cx="1251667" cy="1251667"/>
            </a:xfrm>
            <a:prstGeom prst="ellipse">
              <a:avLst/>
            </a:prstGeom>
            <a:noFill/>
            <a:effectLst>
              <a:outerShdw blurRad="165100" dist="63500" dir="3660000" algn="ctr" rotWithShape="0">
                <a:srgbClr val="000000">
                  <a:alpha val="24000"/>
                </a:srgbClr>
              </a:outerShdw>
            </a:effectLst>
            <a:extLst>
              <a:ext uri="{909E8E84-426E-40DD-AFC4-6F175D3DCCD1}">
                <a14:hiddenFill xmlns:a14="http://schemas.microsoft.com/office/drawing/2010/main">
                  <a:solidFill>
                    <a:srgbClr val="FFFFFF"/>
                  </a:solidFill>
                </a14:hiddenFill>
              </a:ext>
            </a:extLst>
          </p:spPr>
        </p:pic>
        <p:pic>
          <p:nvPicPr>
            <p:cNvPr id="26" name="Picture 8" descr="Angélique-Xavier">
              <a:extLst>
                <a:ext uri="{FF2B5EF4-FFF2-40B4-BE49-F238E27FC236}">
                  <a16:creationId xmlns:a16="http://schemas.microsoft.com/office/drawing/2014/main" id="{09AAE334-D2FF-174B-9723-EEAA97A7C6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5561" y="3081170"/>
              <a:ext cx="1251667" cy="1251667"/>
            </a:xfrm>
            <a:prstGeom prst="ellipse">
              <a:avLst/>
            </a:prstGeom>
            <a:noFill/>
            <a:effectLst>
              <a:outerShdw blurRad="173001" dist="67201" dir="3671683" algn="ctr" rotWithShape="0">
                <a:srgbClr val="000000">
                  <a:alpha val="23553"/>
                </a:srgbClr>
              </a:outerShdw>
            </a:effectLst>
            <a:extLst>
              <a:ext uri="{909E8E84-426E-40DD-AFC4-6F175D3DCCD1}">
                <a14:hiddenFill xmlns:a14="http://schemas.microsoft.com/office/drawing/2010/main">
                  <a:solidFill>
                    <a:srgbClr val="FFFFFF"/>
                  </a:solidFill>
                </a14:hiddenFill>
              </a:ext>
            </a:extLst>
          </p:spPr>
        </p:pic>
        <p:pic>
          <p:nvPicPr>
            <p:cNvPr id="12" name="Image 11" descr="Une image contenant personne, fenêtre&#10;&#10;Description générée automatiquement">
              <a:extLst>
                <a:ext uri="{FF2B5EF4-FFF2-40B4-BE49-F238E27FC236}">
                  <a16:creationId xmlns:a16="http://schemas.microsoft.com/office/drawing/2014/main" id="{321CC4A3-D9CA-4D48-B645-BECCD227518D}"/>
                </a:ext>
              </a:extLst>
            </p:cNvPr>
            <p:cNvPicPr>
              <a:picLocks noChangeAspect="1"/>
            </p:cNvPicPr>
            <p:nvPr/>
          </p:nvPicPr>
          <p:blipFill>
            <a:blip r:embed="rId7"/>
            <a:stretch>
              <a:fillRect/>
            </a:stretch>
          </p:blipFill>
          <p:spPr>
            <a:xfrm>
              <a:off x="3984166" y="3081170"/>
              <a:ext cx="1251667" cy="1251667"/>
            </a:xfrm>
            <a:prstGeom prst="ellipse">
              <a:avLst/>
            </a:prstGeom>
            <a:effectLst>
              <a:outerShdw blurRad="165100" dist="63500" dir="3660000" algn="ctr" rotWithShape="0">
                <a:srgbClr val="000000">
                  <a:alpha val="24000"/>
                </a:srgbClr>
              </a:outerShdw>
            </a:effectLst>
          </p:spPr>
        </p:pic>
      </p:grpSp>
      <p:sp>
        <p:nvSpPr>
          <p:cNvPr id="13" name="Rectangle 12">
            <a:extLst>
              <a:ext uri="{FF2B5EF4-FFF2-40B4-BE49-F238E27FC236}">
                <a16:creationId xmlns:a16="http://schemas.microsoft.com/office/drawing/2014/main" id="{2CD9C355-2014-9F48-B123-16E1BC108BB7}"/>
              </a:ext>
            </a:extLst>
          </p:cNvPr>
          <p:cNvSpPr/>
          <p:nvPr/>
        </p:nvSpPr>
        <p:spPr>
          <a:xfrm>
            <a:off x="799088" y="594069"/>
            <a:ext cx="2485763"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Notre accompagnement</a:t>
            </a:r>
          </a:p>
        </p:txBody>
      </p:sp>
      <p:pic>
        <p:nvPicPr>
          <p:cNvPr id="5" name="Image 4" descr="Une image contenant personne, intérieur, fenêtre, gens&#10;&#10;Description générée automatiquement">
            <a:extLst>
              <a:ext uri="{FF2B5EF4-FFF2-40B4-BE49-F238E27FC236}">
                <a16:creationId xmlns:a16="http://schemas.microsoft.com/office/drawing/2014/main" id="{1298A9E1-32E1-E46B-98D7-D4372D76956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56169" y="0"/>
            <a:ext cx="5235832" cy="6858000"/>
          </a:xfrm>
          <a:prstGeom prst="rect">
            <a:avLst/>
          </a:prstGeom>
        </p:spPr>
      </p:pic>
      <p:sp>
        <p:nvSpPr>
          <p:cNvPr id="2" name="ZoneTexte 1">
            <a:extLst>
              <a:ext uri="{FF2B5EF4-FFF2-40B4-BE49-F238E27FC236}">
                <a16:creationId xmlns:a16="http://schemas.microsoft.com/office/drawing/2014/main" id="{C137F3C6-AC9A-0FFB-C496-7F796C783BA8}"/>
              </a:ext>
            </a:extLst>
          </p:cNvPr>
          <p:cNvSpPr txBox="1"/>
          <p:nvPr/>
        </p:nvSpPr>
        <p:spPr>
          <a:xfrm>
            <a:off x="993490" y="4441372"/>
            <a:ext cx="657552" cy="307777"/>
          </a:xfrm>
          <a:prstGeom prst="rect">
            <a:avLst/>
          </a:prstGeom>
          <a:noFill/>
        </p:spPr>
        <p:txBody>
          <a:bodyPr wrap="none" rtlCol="0">
            <a:spAutoFit/>
          </a:bodyPr>
          <a:lstStyle/>
          <a:p>
            <a:pPr algn="ctr"/>
            <a:r>
              <a:rPr lang="fr-FR" sz="1400" dirty="0">
                <a:latin typeface="Poppins" pitchFamily="2" charset="77"/>
                <a:cs typeface="Poppins" pitchFamily="2" charset="77"/>
              </a:rPr>
              <a:t>Assia</a:t>
            </a:r>
          </a:p>
        </p:txBody>
      </p:sp>
      <p:sp>
        <p:nvSpPr>
          <p:cNvPr id="14" name="ZoneTexte 13">
            <a:extLst>
              <a:ext uri="{FF2B5EF4-FFF2-40B4-BE49-F238E27FC236}">
                <a16:creationId xmlns:a16="http://schemas.microsoft.com/office/drawing/2014/main" id="{C17321D5-6EC8-2B1C-5E98-39EF7E7153D1}"/>
              </a:ext>
            </a:extLst>
          </p:cNvPr>
          <p:cNvSpPr txBox="1"/>
          <p:nvPr/>
        </p:nvSpPr>
        <p:spPr>
          <a:xfrm>
            <a:off x="1896212" y="4441372"/>
            <a:ext cx="1090363" cy="307777"/>
          </a:xfrm>
          <a:prstGeom prst="rect">
            <a:avLst/>
          </a:prstGeom>
          <a:noFill/>
        </p:spPr>
        <p:txBody>
          <a:bodyPr wrap="none" rtlCol="0">
            <a:spAutoFit/>
          </a:bodyPr>
          <a:lstStyle/>
          <a:p>
            <a:r>
              <a:rPr lang="fr-FR" sz="1400" dirty="0">
                <a:latin typeface="Poppins" pitchFamily="2" charset="77"/>
                <a:cs typeface="Poppins" pitchFamily="2" charset="77"/>
              </a:rPr>
              <a:t>Angélique</a:t>
            </a:r>
          </a:p>
        </p:txBody>
      </p:sp>
      <p:sp>
        <p:nvSpPr>
          <p:cNvPr id="15" name="ZoneTexte 14">
            <a:extLst>
              <a:ext uri="{FF2B5EF4-FFF2-40B4-BE49-F238E27FC236}">
                <a16:creationId xmlns:a16="http://schemas.microsoft.com/office/drawing/2014/main" id="{517D610F-AE26-124F-8916-47915B17F41B}"/>
              </a:ext>
            </a:extLst>
          </p:cNvPr>
          <p:cNvSpPr txBox="1"/>
          <p:nvPr/>
        </p:nvSpPr>
        <p:spPr>
          <a:xfrm>
            <a:off x="3217319" y="4441372"/>
            <a:ext cx="684803" cy="307777"/>
          </a:xfrm>
          <a:prstGeom prst="rect">
            <a:avLst/>
          </a:prstGeom>
          <a:noFill/>
        </p:spPr>
        <p:txBody>
          <a:bodyPr wrap="none" rtlCol="0">
            <a:spAutoFit/>
          </a:bodyPr>
          <a:lstStyle/>
          <a:p>
            <a:r>
              <a:rPr lang="fr-FR" sz="1400" dirty="0">
                <a:latin typeface="Poppins" pitchFamily="2" charset="77"/>
                <a:cs typeface="Poppins" pitchFamily="2" charset="77"/>
              </a:rPr>
              <a:t>Alexis</a:t>
            </a:r>
          </a:p>
        </p:txBody>
      </p:sp>
      <p:sp>
        <p:nvSpPr>
          <p:cNvPr id="16" name="ZoneTexte 15">
            <a:extLst>
              <a:ext uri="{FF2B5EF4-FFF2-40B4-BE49-F238E27FC236}">
                <a16:creationId xmlns:a16="http://schemas.microsoft.com/office/drawing/2014/main" id="{4F445249-36C2-AF9F-A9B5-D4ACC1F75D68}"/>
              </a:ext>
            </a:extLst>
          </p:cNvPr>
          <p:cNvSpPr txBox="1"/>
          <p:nvPr/>
        </p:nvSpPr>
        <p:spPr>
          <a:xfrm>
            <a:off x="4255575" y="4441372"/>
            <a:ext cx="708848" cy="307777"/>
          </a:xfrm>
          <a:prstGeom prst="rect">
            <a:avLst/>
          </a:prstGeom>
          <a:noFill/>
        </p:spPr>
        <p:txBody>
          <a:bodyPr wrap="none" rtlCol="0">
            <a:spAutoFit/>
          </a:bodyPr>
          <a:lstStyle/>
          <a:p>
            <a:r>
              <a:rPr lang="fr-FR" sz="1400" dirty="0">
                <a:latin typeface="Poppins" pitchFamily="2" charset="77"/>
                <a:cs typeface="Poppins" pitchFamily="2" charset="77"/>
              </a:rPr>
              <a:t>Chloé</a:t>
            </a:r>
          </a:p>
        </p:txBody>
      </p:sp>
    </p:spTree>
    <p:extLst>
      <p:ext uri="{BB962C8B-B14F-4D97-AF65-F5344CB8AC3E}">
        <p14:creationId xmlns:p14="http://schemas.microsoft.com/office/powerpoint/2010/main" val="3491122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07C24054-1370-B143-B386-5AF3EE4220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 name="Groupe 1">
            <a:extLst>
              <a:ext uri="{FF2B5EF4-FFF2-40B4-BE49-F238E27FC236}">
                <a16:creationId xmlns:a16="http://schemas.microsoft.com/office/drawing/2014/main" id="{EDF6796B-1980-79C7-C9DC-7999E75707C8}"/>
              </a:ext>
            </a:extLst>
          </p:cNvPr>
          <p:cNvGrpSpPr/>
          <p:nvPr/>
        </p:nvGrpSpPr>
        <p:grpSpPr>
          <a:xfrm>
            <a:off x="1575396" y="2232001"/>
            <a:ext cx="9041208" cy="2393997"/>
            <a:chOff x="1575396" y="2674595"/>
            <a:chExt cx="9041208" cy="2393997"/>
          </a:xfrm>
        </p:grpSpPr>
        <p:sp>
          <p:nvSpPr>
            <p:cNvPr id="8" name="Google Shape;117;p23">
              <a:extLst>
                <a:ext uri="{FF2B5EF4-FFF2-40B4-BE49-F238E27FC236}">
                  <a16:creationId xmlns:a16="http://schemas.microsoft.com/office/drawing/2014/main" id="{2E14E818-F575-6D45-9957-2F356DC8D3E3}"/>
                </a:ext>
              </a:extLst>
            </p:cNvPr>
            <p:cNvSpPr txBox="1"/>
            <p:nvPr/>
          </p:nvSpPr>
          <p:spPr>
            <a:xfrm>
              <a:off x="1575396" y="2674595"/>
              <a:ext cx="9041208" cy="1485757"/>
            </a:xfrm>
            <a:prstGeom prst="rect">
              <a:avLst/>
            </a:prstGeom>
            <a:noFill/>
            <a:ln>
              <a:noFill/>
            </a:ln>
          </p:spPr>
          <p:txBody>
            <a:bodyPr spcFirstLastPara="1" wrap="square" lIns="91433" tIns="45700" rIns="91433" bIns="45700" anchor="t" anchorCtr="0">
              <a:noAutofit/>
            </a:bodyPr>
            <a:lstStyle/>
            <a:p>
              <a:pPr lvl="0" algn="ctr">
                <a:buSzPts val="2300"/>
              </a:pPr>
              <a:r>
                <a:rPr lang="fr-FR" sz="4000" dirty="0">
                  <a:solidFill>
                    <a:schemeClr val="bg1"/>
                  </a:solidFill>
                  <a:latin typeface="Poppins SemiBold"/>
                  <a:ea typeface="Poppins SemiBold"/>
                  <a:cs typeface="Poppins SemiBold"/>
                  <a:sym typeface="Poppins SemiBold"/>
                </a:rPr>
                <a:t>Accompagnement en continu</a:t>
              </a:r>
            </a:p>
            <a:p>
              <a:pPr lvl="0" algn="ctr">
                <a:buSzPts val="2300"/>
              </a:pPr>
              <a:r>
                <a:rPr lang="fr-FR" sz="3200" dirty="0">
                  <a:solidFill>
                    <a:schemeClr val="bg1"/>
                  </a:solidFill>
                  <a:latin typeface="Poppins" pitchFamily="2" charset="77"/>
                  <a:ea typeface="Poppins SemiBold"/>
                  <a:cs typeface="Poppins" pitchFamily="2" charset="77"/>
                  <a:sym typeface="Poppins SemiBold"/>
                </a:rPr>
                <a:t>Formation, </a:t>
              </a:r>
              <a:r>
                <a:rPr lang="fr-FR" sz="3200" dirty="0" err="1">
                  <a:solidFill>
                    <a:schemeClr val="bg1"/>
                  </a:solidFill>
                  <a:latin typeface="Poppins" pitchFamily="2" charset="77"/>
                  <a:ea typeface="Poppins SemiBold"/>
                  <a:cs typeface="Poppins" pitchFamily="2" charset="77"/>
                  <a:sym typeface="Poppins SemiBold"/>
                </a:rPr>
                <a:t>Bests</a:t>
              </a:r>
              <a:r>
                <a:rPr lang="fr-FR" sz="3200" dirty="0">
                  <a:solidFill>
                    <a:schemeClr val="bg1"/>
                  </a:solidFill>
                  <a:latin typeface="Poppins" pitchFamily="2" charset="77"/>
                  <a:ea typeface="Poppins SemiBold"/>
                  <a:cs typeface="Poppins" pitchFamily="2" charset="77"/>
                  <a:sym typeface="Poppins SemiBold"/>
                </a:rPr>
                <a:t> Practices et animation de votre équipe recruteurs</a:t>
              </a:r>
              <a:endParaRPr lang="fr-FR" sz="3600" dirty="0">
                <a:solidFill>
                  <a:schemeClr val="bg1"/>
                </a:solidFill>
                <a:latin typeface="Poppins" pitchFamily="2" charset="77"/>
                <a:ea typeface="Poppins SemiBold"/>
                <a:cs typeface="Poppins" pitchFamily="2" charset="77"/>
                <a:sym typeface="Poppins SemiBold"/>
              </a:endParaRPr>
            </a:p>
          </p:txBody>
        </p:sp>
        <p:sp>
          <p:nvSpPr>
            <p:cNvPr id="4" name="Rectangle 3">
              <a:extLst>
                <a:ext uri="{FF2B5EF4-FFF2-40B4-BE49-F238E27FC236}">
                  <a16:creationId xmlns:a16="http://schemas.microsoft.com/office/drawing/2014/main" id="{B5CF96AB-8EE6-281A-1233-48E25B986463}"/>
                </a:ext>
              </a:extLst>
            </p:cNvPr>
            <p:cNvSpPr/>
            <p:nvPr/>
          </p:nvSpPr>
          <p:spPr>
            <a:xfrm>
              <a:off x="4584572" y="4636940"/>
              <a:ext cx="3022855" cy="431652"/>
            </a:xfrm>
            <a:prstGeom prst="rect">
              <a:avLst/>
            </a:prstGeom>
            <a:gradFill flip="none" rotWithShape="1">
              <a:gsLst>
                <a:gs pos="72000">
                  <a:srgbClr val="5B75FF"/>
                </a:gs>
                <a:gs pos="0">
                  <a:srgbClr val="3181FF"/>
                </a:gs>
                <a:gs pos="100000">
                  <a:srgbClr val="7E6B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latin typeface="Muli SemiBold Roman" pitchFamily="2" charset="77"/>
                  <a:ea typeface="Calibri"/>
                  <a:cs typeface="Calibri"/>
                  <a:sym typeface="Calibri"/>
                </a:rPr>
                <a:t>Animation de vos recruteurs</a:t>
              </a:r>
            </a:p>
          </p:txBody>
        </p:sp>
      </p:grpSp>
      <p:pic>
        <p:nvPicPr>
          <p:cNvPr id="6" name="Image 5">
            <a:extLst>
              <a:ext uri="{FF2B5EF4-FFF2-40B4-BE49-F238E27FC236}">
                <a16:creationId xmlns:a16="http://schemas.microsoft.com/office/drawing/2014/main" id="{08A95EA3-06BC-A618-C576-0D07859234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9510" y="6181894"/>
            <a:ext cx="1512980" cy="261220"/>
          </a:xfrm>
          <a:prstGeom prst="rect">
            <a:avLst/>
          </a:prstGeom>
        </p:spPr>
      </p:pic>
    </p:spTree>
    <p:extLst>
      <p:ext uri="{BB962C8B-B14F-4D97-AF65-F5344CB8AC3E}">
        <p14:creationId xmlns:p14="http://schemas.microsoft.com/office/powerpoint/2010/main" val="948478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8" y="3993229"/>
            <a:ext cx="4929050" cy="1898509"/>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539400" cy="932430"/>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Formation</a:t>
            </a:r>
          </a:p>
          <a:p>
            <a:pPr>
              <a:buSzPts val="2300"/>
            </a:pPr>
            <a:r>
              <a:rPr lang="fr-FR" sz="2800" dirty="0">
                <a:solidFill>
                  <a:srgbClr val="1F2532"/>
                </a:solidFill>
                <a:latin typeface="Poppins SemiBold"/>
                <a:ea typeface="Poppins SemiBold"/>
                <a:cs typeface="Poppins SemiBold"/>
                <a:sym typeface="Poppins SemiBold"/>
              </a:rPr>
              <a:t>de vos équipes</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2" y="1898691"/>
            <a:ext cx="5399567" cy="932430"/>
          </a:xfrm>
          <a:prstGeom prst="rect">
            <a:avLst/>
          </a:prstGeom>
          <a:noFill/>
          <a:ln>
            <a:noFill/>
          </a:ln>
        </p:spPr>
        <p:txBody>
          <a:bodyPr spcFirstLastPara="1" wrap="square" lIns="91433" tIns="45700" rIns="91433" bIns="45700" anchor="t" anchorCtr="0">
            <a:noAutofit/>
          </a:bodyPr>
          <a:lstStyle/>
          <a:p>
            <a:pPr>
              <a:buSzPts val="2300"/>
            </a:pPr>
            <a:r>
              <a:rPr lang="fr-FR" sz="1400" dirty="0">
                <a:solidFill>
                  <a:srgbClr val="1F2532"/>
                </a:solidFill>
                <a:latin typeface="MULI LIGHT ROMAN" pitchFamily="2" charset="77"/>
                <a:ea typeface="Poppins SemiBold"/>
                <a:cs typeface="Poppins SemiBold"/>
                <a:sym typeface="Poppins SemiBold"/>
              </a:rPr>
              <a:t>Votre chef de projet formera les utilisateurs de la plateforme (recruteurs et managers terrain). Une formation à distance pour montrer comment utiliser les différentes fonctionnalités de la plateforme.</a:t>
            </a:r>
          </a:p>
          <a:p>
            <a:pPr>
              <a:buSzPts val="2300"/>
            </a:pPr>
            <a:r>
              <a:rPr lang="fr-FR" sz="1400" dirty="0">
                <a:solidFill>
                  <a:srgbClr val="1F2532"/>
                </a:solidFill>
                <a:latin typeface="MULI LIGHT ROMAN" pitchFamily="2" charset="77"/>
                <a:ea typeface="Poppins SemiBold"/>
                <a:cs typeface="Poppins SemiBold"/>
                <a:sym typeface="Poppins SemiBold"/>
              </a:rPr>
              <a:t> </a:t>
            </a:r>
          </a:p>
          <a:p>
            <a:pPr>
              <a:buSzPts val="2300"/>
            </a:pPr>
            <a:r>
              <a:rPr lang="fr-FR" sz="1400" dirty="0">
                <a:solidFill>
                  <a:srgbClr val="1F2532"/>
                </a:solidFill>
                <a:latin typeface="MULI LIGHT ROMAN" pitchFamily="2" charset="77"/>
                <a:ea typeface="Poppins SemiBold"/>
                <a:cs typeface="Poppins SemiBold"/>
                <a:sym typeface="Poppins SemiBold"/>
              </a:rPr>
              <a:t>Cette formation sert également à présenter les emails automatiques qui partent de la plateforme dans le cadre de l’</a:t>
            </a:r>
            <a:r>
              <a:rPr lang="fr-FR" sz="1400" dirty="0" err="1">
                <a:solidFill>
                  <a:srgbClr val="1F2532"/>
                </a:solidFill>
                <a:latin typeface="MULI LIGHT ROMAN" pitchFamily="2" charset="77"/>
                <a:ea typeface="Poppins SemiBold"/>
                <a:cs typeface="Poppins SemiBold"/>
                <a:sym typeface="Poppins SemiBold"/>
              </a:rPr>
              <a:t>onboarding</a:t>
            </a:r>
            <a:r>
              <a:rPr lang="fr-FR" sz="1400" dirty="0">
                <a:solidFill>
                  <a:srgbClr val="1F2532"/>
                </a:solidFill>
                <a:latin typeface="MULI LIGHT ROMAN" pitchFamily="2" charset="77"/>
                <a:ea typeface="Poppins SemiBold"/>
                <a:cs typeface="Poppins SemiBold"/>
                <a:sym typeface="Poppins SemiBold"/>
              </a:rPr>
              <a:t> des membres, d’une cooptation, d’une mobilité…</a:t>
            </a: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3" y="4132003"/>
            <a:ext cx="4576848" cy="1566022"/>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FR" sz="1400" u="sng" dirty="0">
                <a:solidFill>
                  <a:srgbClr val="1F2532"/>
                </a:solidFill>
                <a:latin typeface="MULI REGULAR ROMAN" pitchFamily="2" charset="77"/>
                <a:ea typeface="Poppins SemiBold"/>
                <a:cs typeface="Poppins SemiBold"/>
                <a:sym typeface="Poppins SemiBold"/>
              </a:rPr>
              <a:t>Coté recruteurs </a:t>
            </a:r>
            <a:r>
              <a:rPr lang="fr-FR" sz="1400" dirty="0">
                <a:solidFill>
                  <a:srgbClr val="1F2532"/>
                </a:solidFill>
                <a:latin typeface="MULI REGULAR ROMAN" pitchFamily="2" charset="77"/>
                <a:ea typeface="Poppins SemiBold"/>
                <a:cs typeface="Poppins SemiBold"/>
                <a:sym typeface="Poppins SemiBold"/>
              </a:rPr>
              <a:t>: comment créer une annonce, comment la diffuser, comment gérer les candidatures…</a:t>
            </a:r>
          </a:p>
          <a:p>
            <a:pPr marL="285750" indent="-285750">
              <a:buClr>
                <a:srgbClr val="3181FF"/>
              </a:buClr>
              <a:buSzPct val="100000"/>
              <a:buFont typeface="Wingdings" pitchFamily="2" charset="2"/>
              <a:buChar char="ü"/>
            </a:pPr>
            <a:endParaRPr lang="fr-FR" sz="14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u="sng" dirty="0">
                <a:solidFill>
                  <a:srgbClr val="1F2532"/>
                </a:solidFill>
                <a:latin typeface="MULI REGULAR ROMAN" pitchFamily="2" charset="77"/>
                <a:ea typeface="Poppins SemiBold"/>
                <a:cs typeface="Poppins SemiBold"/>
                <a:sym typeface="Poppins SemiBold"/>
              </a:rPr>
              <a:t>Côté collaborateurs </a:t>
            </a:r>
            <a:r>
              <a:rPr lang="fr-FR" sz="1400" dirty="0">
                <a:solidFill>
                  <a:srgbClr val="1F2532"/>
                </a:solidFill>
                <a:latin typeface="MULI REGULAR ROMAN" pitchFamily="2" charset="77"/>
                <a:ea typeface="Poppins SemiBold"/>
                <a:cs typeface="Poppins SemiBold"/>
                <a:sym typeface="Poppins SemiBold"/>
              </a:rPr>
              <a:t>: pour comprendre leur parcours et les différentes actions qu’ils peuvent faire sur la plateforme</a:t>
            </a:r>
          </a:p>
          <a:p>
            <a:pPr marL="285750" indent="-285750">
              <a:buClr>
                <a:srgbClr val="3181FF"/>
              </a:buClr>
              <a:buSzPct val="100000"/>
              <a:buFont typeface="Wingdings" pitchFamily="2" charset="2"/>
              <a:buChar char="ü"/>
            </a:pPr>
            <a:endParaRPr lang="fr-FR" sz="14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endParaRPr lang="fr-FR" sz="1400" dirty="0">
              <a:solidFill>
                <a:srgbClr val="1F2532"/>
              </a:solidFill>
              <a:latin typeface="MULI REGULAR ROMAN" pitchFamily="2" charset="77"/>
              <a:ea typeface="Poppins SemiBold"/>
              <a:cs typeface="Poppins SemiBold"/>
              <a:sym typeface="Poppins SemiBold"/>
            </a:endParaRPr>
          </a:p>
        </p:txBody>
      </p:sp>
      <p:sp>
        <p:nvSpPr>
          <p:cNvPr id="16" name="Rectangle 15">
            <a:extLst>
              <a:ext uri="{FF2B5EF4-FFF2-40B4-BE49-F238E27FC236}">
                <a16:creationId xmlns:a16="http://schemas.microsoft.com/office/drawing/2014/main" id="{4273AA6C-0B03-8BA2-403E-6147E0AA7623}"/>
              </a:ext>
            </a:extLst>
          </p:cNvPr>
          <p:cNvSpPr/>
          <p:nvPr/>
        </p:nvSpPr>
        <p:spPr>
          <a:xfrm>
            <a:off x="799089" y="594069"/>
            <a:ext cx="2259797" cy="326155"/>
          </a:xfrm>
          <a:prstGeom prst="rect">
            <a:avLst/>
          </a:prstGeom>
          <a:gradFill flip="none" rotWithShape="1">
            <a:gsLst>
              <a:gs pos="0">
                <a:srgbClr val="3181FF"/>
              </a:gs>
              <a:gs pos="100000">
                <a:srgbClr val="7E6B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en continu</a:t>
            </a:r>
          </a:p>
        </p:txBody>
      </p:sp>
      <p:pic>
        <p:nvPicPr>
          <p:cNvPr id="6" name="Image 5" descr="Une image contenant texte, personne, portable, intérieur&#10;&#10;Description générée automatiquement">
            <a:extLst>
              <a:ext uri="{FF2B5EF4-FFF2-40B4-BE49-F238E27FC236}">
                <a16:creationId xmlns:a16="http://schemas.microsoft.com/office/drawing/2014/main" id="{AFB34B27-E295-A80A-03C2-A1AB790741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87548" y="460112"/>
            <a:ext cx="4139651" cy="5937776"/>
          </a:xfrm>
          <a:prstGeom prst="rect">
            <a:avLst/>
          </a:prstGeom>
        </p:spPr>
      </p:pic>
    </p:spTree>
    <p:extLst>
      <p:ext uri="{BB962C8B-B14F-4D97-AF65-F5344CB8AC3E}">
        <p14:creationId xmlns:p14="http://schemas.microsoft.com/office/powerpoint/2010/main" val="3983389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8" y="3591228"/>
            <a:ext cx="4257493" cy="1136790"/>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539400" cy="932430"/>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U</a:t>
            </a:r>
            <a:r>
              <a:rPr lang="fr" sz="2800" dirty="0">
                <a:solidFill>
                  <a:srgbClr val="1F2532"/>
                </a:solidFill>
                <a:latin typeface="Poppins SemiBold"/>
                <a:ea typeface="Poppins SemiBold"/>
                <a:cs typeface="Poppins SemiBold"/>
                <a:sym typeface="Poppins SemiBold"/>
              </a:rPr>
              <a:t>ne newsletter</a:t>
            </a:r>
          </a:p>
          <a:p>
            <a:pPr>
              <a:buSzPts val="2300"/>
            </a:pPr>
            <a:r>
              <a:rPr lang="fr" sz="2800" dirty="0">
                <a:solidFill>
                  <a:srgbClr val="1F2532"/>
                </a:solidFill>
                <a:latin typeface="Poppins SemiBold"/>
                <a:ea typeface="Poppins SemiBold"/>
                <a:cs typeface="Poppins SemiBold"/>
                <a:sym typeface="Poppins SemiBold"/>
              </a:rPr>
              <a:t>« </a:t>
            </a:r>
            <a:r>
              <a:rPr lang="fr" sz="2800" dirty="0" err="1">
                <a:solidFill>
                  <a:srgbClr val="1F2532"/>
                </a:solidFill>
                <a:latin typeface="Poppins SemiBold"/>
                <a:ea typeface="Poppins SemiBold"/>
                <a:cs typeface="Poppins SemiBold"/>
                <a:sym typeface="Poppins SemiBold"/>
              </a:rPr>
              <a:t>Keyfékoi</a:t>
            </a:r>
            <a:r>
              <a:rPr lang="fr" sz="2800" dirty="0">
                <a:solidFill>
                  <a:srgbClr val="1F2532"/>
                </a:solidFill>
                <a:latin typeface="Poppins SemiBold"/>
                <a:ea typeface="Poppins SemiBold"/>
                <a:cs typeface="Poppins SemiBold"/>
                <a:sym typeface="Poppins SemiBold"/>
              </a:rPr>
              <a:t> » </a:t>
            </a:r>
            <a:r>
              <a:rPr lang="fr" sz="2800" dirty="0" err="1">
                <a:solidFill>
                  <a:srgbClr val="1F2532"/>
                </a:solidFill>
                <a:latin typeface="Poppins SemiBold"/>
                <a:ea typeface="Poppins SemiBold"/>
                <a:cs typeface="Poppins SemiBold"/>
                <a:sym typeface="Poppins SemiBold"/>
              </a:rPr>
              <a:t>reservée</a:t>
            </a:r>
            <a:r>
              <a:rPr lang="fr" sz="2800" dirty="0">
                <a:solidFill>
                  <a:srgbClr val="1F2532"/>
                </a:solidFill>
                <a:latin typeface="Poppins SemiBold"/>
                <a:ea typeface="Poppins SemiBold"/>
                <a:cs typeface="Poppins SemiBold"/>
                <a:sym typeface="Poppins SemiBold"/>
              </a:rPr>
              <a:t> aux clients</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2" y="2421585"/>
            <a:ext cx="5399567" cy="932430"/>
          </a:xfrm>
          <a:prstGeom prst="rect">
            <a:avLst/>
          </a:prstGeom>
          <a:noFill/>
          <a:ln>
            <a:noFill/>
          </a:ln>
        </p:spPr>
        <p:txBody>
          <a:bodyPr spcFirstLastPara="1" wrap="square" lIns="91433" tIns="45700" rIns="91433" bIns="45700" anchor="t" anchorCtr="0">
            <a:noAutofit/>
          </a:bodyPr>
          <a:lstStyle/>
          <a:p>
            <a:pPr>
              <a:buSzPts val="2300"/>
            </a:pPr>
            <a:r>
              <a:rPr lang="fr-FR" sz="1400" dirty="0">
                <a:solidFill>
                  <a:srgbClr val="1F2532"/>
                </a:solidFill>
                <a:latin typeface="MULI LIGHT ROMAN" pitchFamily="2" charset="77"/>
                <a:ea typeface="Poppins SemiBold"/>
                <a:cs typeface="Poppins SemiBold"/>
                <a:sym typeface="Poppins SemiBold"/>
              </a:rPr>
              <a:t>Vous faites partie de la communauté de RH </a:t>
            </a:r>
            <a:r>
              <a:rPr lang="fr-FR" sz="1400" dirty="0" err="1">
                <a:solidFill>
                  <a:srgbClr val="1F2532"/>
                </a:solidFill>
                <a:latin typeface="MULI LIGHT ROMAN" pitchFamily="2" charset="77"/>
                <a:ea typeface="Poppins SemiBold"/>
                <a:cs typeface="Poppins SemiBold"/>
                <a:sym typeface="Poppins SemiBold"/>
              </a:rPr>
              <a:t>Keycoopt</a:t>
            </a:r>
            <a:r>
              <a:rPr lang="fr-FR" sz="1400" dirty="0">
                <a:solidFill>
                  <a:srgbClr val="1F2532"/>
                </a:solidFill>
                <a:latin typeface="MULI LIGHT ROMAN" pitchFamily="2" charset="77"/>
                <a:ea typeface="Poppins SemiBold"/>
                <a:cs typeface="Poppins SemiBold"/>
                <a:sym typeface="Poppins SemiBold"/>
              </a:rPr>
              <a:t> System ! Nous vous partageons des best practices mises en place chez les uns et les autres pour vous inspirer et vous aider à animer votre plateforme.</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3" y="3730001"/>
            <a:ext cx="4126009" cy="932430"/>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Newsletter tous les 2 mois</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Exemples concerts des actions mises en place chez les clients </a:t>
            </a:r>
            <a:r>
              <a:rPr lang="fr-FR" sz="1400" dirty="0" err="1">
                <a:solidFill>
                  <a:srgbClr val="1F2532"/>
                </a:solidFill>
                <a:latin typeface="MULI REGULAR ROMAN" pitchFamily="2" charset="77"/>
                <a:ea typeface="Poppins SemiBold"/>
                <a:cs typeface="Poppins SemiBold"/>
                <a:sym typeface="Poppins SemiBold"/>
              </a:rPr>
              <a:t>Keycoopt</a:t>
            </a:r>
            <a:r>
              <a:rPr lang="fr-FR" sz="1400" dirty="0">
                <a:solidFill>
                  <a:srgbClr val="1F2532"/>
                </a:solidFill>
                <a:latin typeface="MULI REGULAR ROMAN" pitchFamily="2" charset="77"/>
                <a:ea typeface="Poppins SemiBold"/>
                <a:cs typeface="Poppins SemiBold"/>
                <a:sym typeface="Poppins SemiBold"/>
              </a:rPr>
              <a:t> System</a:t>
            </a:r>
          </a:p>
        </p:txBody>
      </p:sp>
      <p:sp>
        <p:nvSpPr>
          <p:cNvPr id="16" name="Rectangle 15">
            <a:extLst>
              <a:ext uri="{FF2B5EF4-FFF2-40B4-BE49-F238E27FC236}">
                <a16:creationId xmlns:a16="http://schemas.microsoft.com/office/drawing/2014/main" id="{4273AA6C-0B03-8BA2-403E-6147E0AA7623}"/>
              </a:ext>
            </a:extLst>
          </p:cNvPr>
          <p:cNvSpPr/>
          <p:nvPr/>
        </p:nvSpPr>
        <p:spPr>
          <a:xfrm>
            <a:off x="799089" y="594069"/>
            <a:ext cx="2259797" cy="326155"/>
          </a:xfrm>
          <a:prstGeom prst="rect">
            <a:avLst/>
          </a:prstGeom>
          <a:gradFill flip="none" rotWithShape="1">
            <a:gsLst>
              <a:gs pos="0">
                <a:srgbClr val="3181FF"/>
              </a:gs>
              <a:gs pos="100000">
                <a:srgbClr val="7E6B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en continu</a:t>
            </a:r>
          </a:p>
        </p:txBody>
      </p:sp>
      <p:pic>
        <p:nvPicPr>
          <p:cNvPr id="3" name="Image 2">
            <a:extLst>
              <a:ext uri="{FF2B5EF4-FFF2-40B4-BE49-F238E27FC236}">
                <a16:creationId xmlns:a16="http://schemas.microsoft.com/office/drawing/2014/main" id="{0BCB930B-7C75-93F7-CA87-A9B8AD03DF3A}"/>
              </a:ext>
            </a:extLst>
          </p:cNvPr>
          <p:cNvPicPr>
            <a:picLocks noChangeAspect="1"/>
          </p:cNvPicPr>
          <p:nvPr/>
        </p:nvPicPr>
        <p:blipFill>
          <a:blip r:embed="rId4"/>
          <a:stretch>
            <a:fillRect/>
          </a:stretch>
        </p:blipFill>
        <p:spPr>
          <a:xfrm>
            <a:off x="8903422" y="1701786"/>
            <a:ext cx="2489490" cy="4390848"/>
          </a:xfrm>
          <a:prstGeom prst="rect">
            <a:avLst/>
          </a:prstGeom>
          <a:effectLst>
            <a:outerShdw blurRad="800100" dist="279400" dir="3000000" algn="ctr" rotWithShape="0">
              <a:srgbClr val="000000">
                <a:alpha val="10000"/>
              </a:srgbClr>
            </a:outerShdw>
          </a:effectLst>
        </p:spPr>
      </p:pic>
      <p:pic>
        <p:nvPicPr>
          <p:cNvPr id="11" name="Image 10">
            <a:extLst>
              <a:ext uri="{FF2B5EF4-FFF2-40B4-BE49-F238E27FC236}">
                <a16:creationId xmlns:a16="http://schemas.microsoft.com/office/drawing/2014/main" id="{75B5D13D-3BEB-7909-19CA-E43147652D5D}"/>
              </a:ext>
            </a:extLst>
          </p:cNvPr>
          <p:cNvPicPr>
            <a:picLocks noChangeAspect="1"/>
          </p:cNvPicPr>
          <p:nvPr/>
        </p:nvPicPr>
        <p:blipFill>
          <a:blip r:embed="rId5"/>
          <a:stretch>
            <a:fillRect/>
          </a:stretch>
        </p:blipFill>
        <p:spPr>
          <a:xfrm>
            <a:off x="6956169" y="282821"/>
            <a:ext cx="2489490" cy="4955157"/>
          </a:xfrm>
          <a:prstGeom prst="rect">
            <a:avLst/>
          </a:prstGeom>
          <a:effectLst>
            <a:outerShdw blurRad="800100" dist="279400" dir="3000000" algn="ctr" rotWithShape="0">
              <a:srgbClr val="000000">
                <a:alpha val="9921"/>
              </a:srgbClr>
            </a:outerShdw>
          </a:effectLst>
        </p:spPr>
      </p:pic>
    </p:spTree>
    <p:extLst>
      <p:ext uri="{BB962C8B-B14F-4D97-AF65-F5344CB8AC3E}">
        <p14:creationId xmlns:p14="http://schemas.microsoft.com/office/powerpoint/2010/main" val="2108494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9" y="2736316"/>
            <a:ext cx="4754546" cy="1671151"/>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539400" cy="505805"/>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Le </a:t>
            </a:r>
            <a:r>
              <a:rPr lang="fr-FR" sz="2800" dirty="0" err="1">
                <a:solidFill>
                  <a:srgbClr val="1F2532"/>
                </a:solidFill>
                <a:latin typeface="Poppins SemiBold"/>
                <a:ea typeface="Poppins SemiBold"/>
                <a:cs typeface="Poppins SemiBold"/>
                <a:sym typeface="Poppins SemiBold"/>
              </a:rPr>
              <a:t>Klub</a:t>
            </a:r>
            <a:r>
              <a:rPr lang="fr-FR" sz="2800" dirty="0">
                <a:solidFill>
                  <a:srgbClr val="1F2532"/>
                </a:solidFill>
                <a:latin typeface="Poppins SemiBold"/>
                <a:ea typeface="Poppins SemiBold"/>
                <a:cs typeface="Poppins SemiBold"/>
                <a:sym typeface="Poppins SemiBold"/>
              </a:rPr>
              <a:t> Utilisateurs</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3" y="1518103"/>
            <a:ext cx="4539400" cy="932430"/>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Nous réunissons nos clients 2 fois par an minimum lors d’un événement. Au programme : échange de bonnes pratiques, accompagnement sur des problématiques…</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3" y="2875090"/>
            <a:ext cx="4407916" cy="1364127"/>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E</a:t>
            </a:r>
            <a:r>
              <a:rPr lang="fr" sz="1400" dirty="0" err="1">
                <a:solidFill>
                  <a:srgbClr val="1F2532"/>
                </a:solidFill>
                <a:latin typeface="MULI REGULAR ROMAN" pitchFamily="2" charset="77"/>
                <a:ea typeface="Poppins SemiBold"/>
                <a:cs typeface="Poppins SemiBold"/>
                <a:sym typeface="Poppins SemiBold"/>
              </a:rPr>
              <a:t>vénement</a:t>
            </a:r>
            <a:r>
              <a:rPr lang="fr" sz="1400" dirty="0">
                <a:solidFill>
                  <a:srgbClr val="1F2532"/>
                </a:solidFill>
                <a:latin typeface="MULI REGULAR ROMAN" pitchFamily="2" charset="77"/>
                <a:ea typeface="Poppins SemiBold"/>
                <a:cs typeface="Poppins SemiBold"/>
                <a:sym typeface="Poppins SemiBold"/>
              </a:rPr>
              <a:t> physique ou par visioconférence </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Échange de bonnes pratiques entre pairs</a:t>
            </a:r>
          </a:p>
          <a:p>
            <a:pPr marL="285750" indent="-285750">
              <a:buClr>
                <a:srgbClr val="3181FF"/>
              </a:buClr>
              <a:buSzPct val="100000"/>
              <a:buFont typeface="Wingdings" pitchFamily="2" charset="2"/>
              <a:buChar char="ü"/>
            </a:pPr>
            <a:endParaRPr lang="fr-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Mise en avant des nouvelles fonctionnalités clés</a:t>
            </a:r>
          </a:p>
          <a:p>
            <a:pPr marL="285750" indent="-285750">
              <a:buClr>
                <a:srgbClr val="3181FF"/>
              </a:buClr>
              <a:buSzPct val="100000"/>
              <a:buFont typeface="Wingdings" pitchFamily="2" charset="2"/>
              <a:buChar char="ü"/>
            </a:pPr>
            <a:endParaRPr lang="fr-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Recueil de vos feedbacks</a:t>
            </a:r>
          </a:p>
        </p:txBody>
      </p:sp>
      <p:sp>
        <p:nvSpPr>
          <p:cNvPr id="16" name="Rectangle 15">
            <a:extLst>
              <a:ext uri="{FF2B5EF4-FFF2-40B4-BE49-F238E27FC236}">
                <a16:creationId xmlns:a16="http://schemas.microsoft.com/office/drawing/2014/main" id="{4273AA6C-0B03-8BA2-403E-6147E0AA7623}"/>
              </a:ext>
            </a:extLst>
          </p:cNvPr>
          <p:cNvSpPr/>
          <p:nvPr/>
        </p:nvSpPr>
        <p:spPr>
          <a:xfrm>
            <a:off x="799089" y="594069"/>
            <a:ext cx="2259797" cy="326155"/>
          </a:xfrm>
          <a:prstGeom prst="rect">
            <a:avLst/>
          </a:prstGeom>
          <a:gradFill flip="none" rotWithShape="1">
            <a:gsLst>
              <a:gs pos="0">
                <a:srgbClr val="3181FF"/>
              </a:gs>
              <a:gs pos="100000">
                <a:srgbClr val="7E6B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en continu</a:t>
            </a:r>
          </a:p>
        </p:txBody>
      </p:sp>
      <p:pic>
        <p:nvPicPr>
          <p:cNvPr id="12" name="Image 11" descr="Une image contenant texte&#10;&#10;Description générée automatiquement">
            <a:extLst>
              <a:ext uri="{FF2B5EF4-FFF2-40B4-BE49-F238E27FC236}">
                <a16:creationId xmlns:a16="http://schemas.microsoft.com/office/drawing/2014/main" id="{B454D832-F425-4F19-C981-46D346617679}"/>
              </a:ext>
            </a:extLst>
          </p:cNvPr>
          <p:cNvPicPr>
            <a:picLocks noChangeAspect="1"/>
          </p:cNvPicPr>
          <p:nvPr/>
        </p:nvPicPr>
        <p:blipFill>
          <a:blip r:embed="rId4"/>
          <a:stretch>
            <a:fillRect/>
          </a:stretch>
        </p:blipFill>
        <p:spPr>
          <a:xfrm>
            <a:off x="7204722" y="489016"/>
            <a:ext cx="3143641" cy="5879967"/>
          </a:xfrm>
          <a:prstGeom prst="rect">
            <a:avLst/>
          </a:prstGeom>
          <a:effectLst>
            <a:outerShdw blurRad="800100" dist="279400" dir="3000000" algn="ctr" rotWithShape="0">
              <a:srgbClr val="000000">
                <a:alpha val="10000"/>
              </a:srgbClr>
            </a:outerShdw>
          </a:effectLst>
        </p:spPr>
      </p:pic>
    </p:spTree>
    <p:extLst>
      <p:ext uri="{BB962C8B-B14F-4D97-AF65-F5344CB8AC3E}">
        <p14:creationId xmlns:p14="http://schemas.microsoft.com/office/powerpoint/2010/main" val="2615288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9" y="3106430"/>
            <a:ext cx="4539400" cy="1323068"/>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539400" cy="505805"/>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La News Produit</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3" y="1518103"/>
            <a:ext cx="4884096" cy="1323068"/>
          </a:xfrm>
          <a:prstGeom prst="rect">
            <a:avLst/>
          </a:prstGeom>
          <a:noFill/>
          <a:ln>
            <a:noFill/>
          </a:ln>
        </p:spPr>
        <p:txBody>
          <a:bodyPr spcFirstLastPara="1" wrap="square" lIns="91433" tIns="45700" rIns="91433" bIns="45700" anchor="t" anchorCtr="0">
            <a:noAutofit/>
          </a:bodyPr>
          <a:lstStyle/>
          <a:p>
            <a:pPr>
              <a:buSzPts val="2300"/>
            </a:pPr>
            <a:r>
              <a:rPr lang="fr-FR" sz="1400" dirty="0">
                <a:solidFill>
                  <a:srgbClr val="1F2532"/>
                </a:solidFill>
                <a:latin typeface="MULI LIGHT ROMAN" pitchFamily="2" charset="77"/>
                <a:ea typeface="Poppins SemiBold"/>
                <a:cs typeface="Poppins SemiBold"/>
                <a:sym typeface="Poppins SemiBold"/>
              </a:rPr>
              <a:t>N</a:t>
            </a:r>
            <a:r>
              <a:rPr lang="fr" sz="1400" dirty="0" err="1">
                <a:solidFill>
                  <a:srgbClr val="1F2532"/>
                </a:solidFill>
                <a:latin typeface="MULI LIGHT ROMAN" pitchFamily="2" charset="77"/>
                <a:ea typeface="Poppins SemiBold"/>
                <a:cs typeface="Poppins SemiBold"/>
                <a:sym typeface="Poppins SemiBold"/>
              </a:rPr>
              <a:t>ous</a:t>
            </a:r>
            <a:r>
              <a:rPr lang="fr" sz="1400" dirty="0">
                <a:solidFill>
                  <a:srgbClr val="1F2532"/>
                </a:solidFill>
                <a:latin typeface="MULI LIGHT ROMAN" pitchFamily="2" charset="77"/>
                <a:ea typeface="Poppins SemiBold"/>
                <a:cs typeface="Poppins SemiBold"/>
                <a:sym typeface="Poppins SemiBold"/>
              </a:rPr>
              <a:t> faisons évoluer régulièrement notre produit pour qu’il soit toujours plus innovant et réponde à vos besoins. Il est donc important de vous tenir informé des évolutions via une newsletter régulière. Nos chefs de projets sont également là pour vous en informer et vous accompagner avec nos nouvelles fonctionnalités.</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3" y="3245204"/>
            <a:ext cx="4126009" cy="1030000"/>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Soyez toujours au courant des nouveautés et mises à jour de notre produit</a:t>
            </a:r>
            <a:endParaRPr lang="fr" sz="1400" dirty="0">
              <a:solidFill>
                <a:srgbClr val="1F2532"/>
              </a:solidFill>
              <a:latin typeface="MULI REGULAR ROMAN" pitchFamily="2" charset="77"/>
              <a:ea typeface="Poppins SemiBold"/>
              <a:cs typeface="Poppins SemiBold"/>
              <a:sym typeface="Poppins SemiBold"/>
            </a:endParaRP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Apprenez à vous servir de nos nouvelles fonctionnalités</a:t>
            </a:r>
          </a:p>
        </p:txBody>
      </p:sp>
      <p:sp>
        <p:nvSpPr>
          <p:cNvPr id="16" name="Rectangle 15">
            <a:extLst>
              <a:ext uri="{FF2B5EF4-FFF2-40B4-BE49-F238E27FC236}">
                <a16:creationId xmlns:a16="http://schemas.microsoft.com/office/drawing/2014/main" id="{4273AA6C-0B03-8BA2-403E-6147E0AA7623}"/>
              </a:ext>
            </a:extLst>
          </p:cNvPr>
          <p:cNvSpPr/>
          <p:nvPr/>
        </p:nvSpPr>
        <p:spPr>
          <a:xfrm>
            <a:off x="799089" y="594069"/>
            <a:ext cx="2259797" cy="326155"/>
          </a:xfrm>
          <a:prstGeom prst="rect">
            <a:avLst/>
          </a:prstGeom>
          <a:gradFill flip="none" rotWithShape="1">
            <a:gsLst>
              <a:gs pos="0">
                <a:srgbClr val="3181FF"/>
              </a:gs>
              <a:gs pos="100000">
                <a:srgbClr val="7E6B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en continu</a:t>
            </a:r>
          </a:p>
        </p:txBody>
      </p:sp>
      <p:grpSp>
        <p:nvGrpSpPr>
          <p:cNvPr id="7" name="Groupe 6">
            <a:extLst>
              <a:ext uri="{FF2B5EF4-FFF2-40B4-BE49-F238E27FC236}">
                <a16:creationId xmlns:a16="http://schemas.microsoft.com/office/drawing/2014/main" id="{A288F6A8-422E-D501-84DC-3C6BA9C3E133}"/>
              </a:ext>
            </a:extLst>
          </p:cNvPr>
          <p:cNvGrpSpPr/>
          <p:nvPr/>
        </p:nvGrpSpPr>
        <p:grpSpPr>
          <a:xfrm>
            <a:off x="6449661" y="351611"/>
            <a:ext cx="4811766" cy="5787185"/>
            <a:chOff x="6449661" y="366218"/>
            <a:chExt cx="4811766" cy="5787185"/>
          </a:xfrm>
        </p:grpSpPr>
        <p:pic>
          <p:nvPicPr>
            <p:cNvPr id="6" name="Image 5">
              <a:extLst>
                <a:ext uri="{FF2B5EF4-FFF2-40B4-BE49-F238E27FC236}">
                  <a16:creationId xmlns:a16="http://schemas.microsoft.com/office/drawing/2014/main" id="{130F2B68-B8EE-84A7-4134-946D58788371}"/>
                </a:ext>
              </a:extLst>
            </p:cNvPr>
            <p:cNvPicPr>
              <a:picLocks noChangeAspect="1"/>
            </p:cNvPicPr>
            <p:nvPr/>
          </p:nvPicPr>
          <p:blipFill>
            <a:blip r:embed="rId4"/>
            <a:stretch>
              <a:fillRect/>
            </a:stretch>
          </p:blipFill>
          <p:spPr>
            <a:xfrm>
              <a:off x="8626608" y="704597"/>
              <a:ext cx="2634819" cy="5448806"/>
            </a:xfrm>
            <a:prstGeom prst="rect">
              <a:avLst/>
            </a:prstGeom>
            <a:effectLst>
              <a:outerShdw blurRad="203200" dist="152400" dir="3000000" algn="ctr" rotWithShape="0">
                <a:srgbClr val="000000">
                  <a:alpha val="10000"/>
                </a:srgbClr>
              </a:outerShdw>
            </a:effectLst>
          </p:spPr>
        </p:pic>
        <p:pic>
          <p:nvPicPr>
            <p:cNvPr id="3" name="Image 2">
              <a:extLst>
                <a:ext uri="{FF2B5EF4-FFF2-40B4-BE49-F238E27FC236}">
                  <a16:creationId xmlns:a16="http://schemas.microsoft.com/office/drawing/2014/main" id="{6DFC0A32-031A-9AEB-3936-526C6408E9A9}"/>
                </a:ext>
              </a:extLst>
            </p:cNvPr>
            <p:cNvPicPr>
              <a:picLocks noChangeAspect="1"/>
            </p:cNvPicPr>
            <p:nvPr/>
          </p:nvPicPr>
          <p:blipFill>
            <a:blip r:embed="rId5"/>
            <a:stretch>
              <a:fillRect/>
            </a:stretch>
          </p:blipFill>
          <p:spPr>
            <a:xfrm>
              <a:off x="6449661" y="366218"/>
              <a:ext cx="2634819" cy="5480424"/>
            </a:xfrm>
            <a:prstGeom prst="rect">
              <a:avLst/>
            </a:prstGeom>
            <a:effectLst>
              <a:outerShdw blurRad="203200" dist="152400" dir="3000000" algn="ctr" rotWithShape="0">
                <a:srgbClr val="000000">
                  <a:alpha val="10000"/>
                </a:srgbClr>
              </a:outerShdw>
            </a:effectLst>
          </p:spPr>
        </p:pic>
      </p:grpSp>
    </p:spTree>
    <p:extLst>
      <p:ext uri="{BB962C8B-B14F-4D97-AF65-F5344CB8AC3E}">
        <p14:creationId xmlns:p14="http://schemas.microsoft.com/office/powerpoint/2010/main" val="89137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9" y="2954948"/>
            <a:ext cx="4539400" cy="1323068"/>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539400" cy="505805"/>
          </a:xfrm>
          <a:prstGeom prst="rect">
            <a:avLst/>
          </a:prstGeom>
          <a:noFill/>
          <a:ln>
            <a:noFill/>
          </a:ln>
        </p:spPr>
        <p:txBody>
          <a:bodyPr spcFirstLastPara="1" wrap="square" lIns="91433" tIns="45700" rIns="91433" bIns="45700" anchor="t" anchorCtr="0">
            <a:noAutofit/>
          </a:bodyPr>
          <a:lstStyle/>
          <a:p>
            <a:pPr>
              <a:buSzPts val="2300"/>
            </a:pPr>
            <a:r>
              <a:rPr lang="fr-FR" sz="2800" dirty="0">
                <a:solidFill>
                  <a:srgbClr val="1F2532"/>
                </a:solidFill>
                <a:latin typeface="Poppins SemiBold"/>
                <a:ea typeface="Poppins SemiBold"/>
                <a:cs typeface="Poppins SemiBold"/>
                <a:sym typeface="Poppins SemiBold"/>
              </a:rPr>
              <a:t>Bilans et Stats</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3" y="1518103"/>
            <a:ext cx="4539400" cy="1323068"/>
          </a:xfrm>
          <a:prstGeom prst="rect">
            <a:avLst/>
          </a:prstGeom>
          <a:noFill/>
          <a:ln>
            <a:noFill/>
          </a:ln>
        </p:spPr>
        <p:txBody>
          <a:bodyPr spcFirstLastPara="1" wrap="square" lIns="91433" tIns="45700" rIns="91433" bIns="45700" anchor="t" anchorCtr="0">
            <a:noAutofit/>
          </a:bodyPr>
          <a:lstStyle/>
          <a:p>
            <a:pPr>
              <a:buSzPts val="2300"/>
            </a:pPr>
            <a:r>
              <a:rPr lang="fr-FR" sz="1400" dirty="0">
                <a:solidFill>
                  <a:srgbClr val="1F2532"/>
                </a:solidFill>
                <a:latin typeface="MULI LIGHT ROMAN" pitchFamily="2" charset="77"/>
                <a:ea typeface="Poppins SemiBold"/>
                <a:cs typeface="Poppins SemiBold"/>
                <a:sym typeface="Poppins SemiBold"/>
              </a:rPr>
              <a:t>Recevez de manière régulière les stats de votre plateforme. Notre chef de projet est là pour analyser les performances et vous conseiller sur le plan d’actions à mettre en place pour répondre aux problématiques que vous rencontrez.</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3" y="3093722"/>
            <a:ext cx="4126009" cy="1030000"/>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Une vue globale des performances de votre plateforme</a:t>
            </a:r>
            <a:endParaRPr lang="fr" sz="1400" dirty="0">
              <a:solidFill>
                <a:srgbClr val="1F2532"/>
              </a:solidFill>
              <a:latin typeface="MULI REGULAR ROMAN" pitchFamily="2" charset="77"/>
              <a:ea typeface="Poppins SemiBold"/>
              <a:cs typeface="Poppins SemiBold"/>
              <a:sym typeface="Poppins SemiBold"/>
            </a:endParaRP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FR" sz="1400" dirty="0">
                <a:solidFill>
                  <a:srgbClr val="1F2532"/>
                </a:solidFill>
                <a:latin typeface="MULI REGULAR ROMAN" pitchFamily="2" charset="77"/>
                <a:ea typeface="Poppins SemiBold"/>
                <a:cs typeface="Poppins SemiBold"/>
                <a:sym typeface="Poppins SemiBold"/>
              </a:rPr>
              <a:t>Des actions pour répondre à vos problématiques</a:t>
            </a:r>
          </a:p>
        </p:txBody>
      </p:sp>
      <p:sp>
        <p:nvSpPr>
          <p:cNvPr id="16" name="Rectangle 15">
            <a:extLst>
              <a:ext uri="{FF2B5EF4-FFF2-40B4-BE49-F238E27FC236}">
                <a16:creationId xmlns:a16="http://schemas.microsoft.com/office/drawing/2014/main" id="{4273AA6C-0B03-8BA2-403E-6147E0AA7623}"/>
              </a:ext>
            </a:extLst>
          </p:cNvPr>
          <p:cNvSpPr/>
          <p:nvPr/>
        </p:nvSpPr>
        <p:spPr>
          <a:xfrm>
            <a:off x="799089" y="594069"/>
            <a:ext cx="2259797" cy="326155"/>
          </a:xfrm>
          <a:prstGeom prst="rect">
            <a:avLst/>
          </a:prstGeom>
          <a:gradFill flip="none" rotWithShape="1">
            <a:gsLst>
              <a:gs pos="0">
                <a:srgbClr val="3181FF"/>
              </a:gs>
              <a:gs pos="100000">
                <a:srgbClr val="7E6B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Animation en continu</a:t>
            </a:r>
          </a:p>
        </p:txBody>
      </p:sp>
      <p:pic>
        <p:nvPicPr>
          <p:cNvPr id="12" name="Image 11">
            <a:extLst>
              <a:ext uri="{FF2B5EF4-FFF2-40B4-BE49-F238E27FC236}">
                <a16:creationId xmlns:a16="http://schemas.microsoft.com/office/drawing/2014/main" id="{08E258F3-5A0B-0CBE-ACD1-CDA1A5A211DD}"/>
              </a:ext>
            </a:extLst>
          </p:cNvPr>
          <p:cNvPicPr>
            <a:picLocks noChangeAspect="1"/>
          </p:cNvPicPr>
          <p:nvPr/>
        </p:nvPicPr>
        <p:blipFill>
          <a:blip r:embed="rId4"/>
          <a:stretch>
            <a:fillRect/>
          </a:stretch>
        </p:blipFill>
        <p:spPr>
          <a:xfrm>
            <a:off x="5911192" y="436413"/>
            <a:ext cx="5088111" cy="3180069"/>
          </a:xfrm>
          <a:prstGeom prst="rect">
            <a:avLst/>
          </a:prstGeom>
          <a:effectLst>
            <a:outerShdw blurRad="203200" dist="152400" dir="3000000" algn="ctr" rotWithShape="0">
              <a:srgbClr val="000000">
                <a:alpha val="10000"/>
              </a:srgbClr>
            </a:outerShdw>
          </a:effectLst>
        </p:spPr>
      </p:pic>
      <p:pic>
        <p:nvPicPr>
          <p:cNvPr id="17" name="Image 16">
            <a:extLst>
              <a:ext uri="{FF2B5EF4-FFF2-40B4-BE49-F238E27FC236}">
                <a16:creationId xmlns:a16="http://schemas.microsoft.com/office/drawing/2014/main" id="{D82E51F6-CD3C-B934-2826-D57BB06673A0}"/>
              </a:ext>
            </a:extLst>
          </p:cNvPr>
          <p:cNvPicPr>
            <a:picLocks noChangeAspect="1"/>
          </p:cNvPicPr>
          <p:nvPr/>
        </p:nvPicPr>
        <p:blipFill>
          <a:blip r:embed="rId5"/>
          <a:stretch>
            <a:fillRect/>
          </a:stretch>
        </p:blipFill>
        <p:spPr>
          <a:xfrm>
            <a:off x="6483895" y="3132782"/>
            <a:ext cx="5088111" cy="3180069"/>
          </a:xfrm>
          <a:prstGeom prst="rect">
            <a:avLst/>
          </a:prstGeom>
          <a:effectLst>
            <a:outerShdw blurRad="203200" dist="152400" dir="3000000" algn="ctr" rotWithShape="0">
              <a:srgbClr val="000000">
                <a:alpha val="10000"/>
              </a:srgbClr>
            </a:outerShdw>
          </a:effectLst>
        </p:spPr>
      </p:pic>
    </p:spTree>
    <p:extLst>
      <p:ext uri="{BB962C8B-B14F-4D97-AF65-F5344CB8AC3E}">
        <p14:creationId xmlns:p14="http://schemas.microsoft.com/office/powerpoint/2010/main" val="3223191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3" name="ZoneTexte 2">
            <a:extLst>
              <a:ext uri="{FF2B5EF4-FFF2-40B4-BE49-F238E27FC236}">
                <a16:creationId xmlns:a16="http://schemas.microsoft.com/office/drawing/2014/main" id="{9E6EA7F4-97FC-E645-BCDE-779BC5955811}"/>
              </a:ext>
            </a:extLst>
          </p:cNvPr>
          <p:cNvSpPr txBox="1"/>
          <p:nvPr/>
        </p:nvSpPr>
        <p:spPr>
          <a:xfrm>
            <a:off x="4529703" y="5979838"/>
            <a:ext cx="3132589" cy="379656"/>
          </a:xfrm>
          <a:prstGeom prst="rect">
            <a:avLst/>
          </a:prstGeom>
          <a:noFill/>
        </p:spPr>
        <p:txBody>
          <a:bodyPr wrap="none" rtlCol="0">
            <a:spAutoFit/>
          </a:bodyPr>
          <a:lstStyle/>
          <a:p>
            <a:r>
              <a:rPr lang="fr-FR" sz="1800" b="1" dirty="0" err="1">
                <a:latin typeface="Muli SemiBold Roman" pitchFamily="2" charset="77"/>
              </a:rPr>
              <a:t>www.keycooptsystem.com</a:t>
            </a:r>
            <a:endParaRPr lang="fr-FR" sz="1800" b="1" dirty="0">
              <a:latin typeface="Muli SemiBold Roman" pitchFamily="2" charset="77"/>
            </a:endParaRPr>
          </a:p>
        </p:txBody>
      </p:sp>
      <p:grpSp>
        <p:nvGrpSpPr>
          <p:cNvPr id="4" name="Groupe 3">
            <a:extLst>
              <a:ext uri="{FF2B5EF4-FFF2-40B4-BE49-F238E27FC236}">
                <a16:creationId xmlns:a16="http://schemas.microsoft.com/office/drawing/2014/main" id="{FED3789B-E9A8-314B-8747-F404BA39A378}"/>
              </a:ext>
            </a:extLst>
          </p:cNvPr>
          <p:cNvGrpSpPr/>
          <p:nvPr/>
        </p:nvGrpSpPr>
        <p:grpSpPr>
          <a:xfrm>
            <a:off x="5644511" y="3753286"/>
            <a:ext cx="902972" cy="394168"/>
            <a:chOff x="5572681" y="3753286"/>
            <a:chExt cx="902972" cy="394168"/>
          </a:xfrm>
        </p:grpSpPr>
        <p:pic>
          <p:nvPicPr>
            <p:cNvPr id="2" name="Image 1">
              <a:extLst>
                <a:ext uri="{FF2B5EF4-FFF2-40B4-BE49-F238E27FC236}">
                  <a16:creationId xmlns:a16="http://schemas.microsoft.com/office/drawing/2014/main" id="{104CA831-C3A4-8B4F-858B-225EAF90B6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2681" y="3753286"/>
              <a:ext cx="379656" cy="379656"/>
            </a:xfrm>
            <a:prstGeom prst="rect">
              <a:avLst/>
            </a:prstGeom>
          </p:spPr>
        </p:pic>
        <p:pic>
          <p:nvPicPr>
            <p:cNvPr id="5" name="Image 4">
              <a:extLst>
                <a:ext uri="{FF2B5EF4-FFF2-40B4-BE49-F238E27FC236}">
                  <a16:creationId xmlns:a16="http://schemas.microsoft.com/office/drawing/2014/main" id="{3D8CB4B9-273E-1E4C-A6ED-38BEDADB34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5997" y="3767798"/>
              <a:ext cx="379656" cy="379656"/>
            </a:xfrm>
            <a:prstGeom prst="rect">
              <a:avLst/>
            </a:prstGeom>
          </p:spPr>
        </p:pic>
      </p:grpSp>
      <p:pic>
        <p:nvPicPr>
          <p:cNvPr id="8" name="Image 7">
            <a:extLst>
              <a:ext uri="{FF2B5EF4-FFF2-40B4-BE49-F238E27FC236}">
                <a16:creationId xmlns:a16="http://schemas.microsoft.com/office/drawing/2014/main" id="{78DC1967-496C-F24C-BA64-BE23BB83E055}"/>
              </a:ext>
            </a:extLst>
          </p:cNvPr>
          <p:cNvPicPr>
            <a:picLocks noChangeAspect="1"/>
          </p:cNvPicPr>
          <p:nvPr/>
        </p:nvPicPr>
        <p:blipFill>
          <a:blip r:embed="rId5"/>
          <a:stretch>
            <a:fillRect/>
          </a:stretch>
        </p:blipFill>
        <p:spPr>
          <a:xfrm>
            <a:off x="4275318" y="2562577"/>
            <a:ext cx="3641364" cy="866423"/>
          </a:xfrm>
          <a:prstGeom prst="rect">
            <a:avLst/>
          </a:prstGeom>
        </p:spPr>
      </p:pic>
    </p:spTree>
    <p:extLst>
      <p:ext uri="{BB962C8B-B14F-4D97-AF65-F5344CB8AC3E}">
        <p14:creationId xmlns:p14="http://schemas.microsoft.com/office/powerpoint/2010/main" val="317976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5" name="Image 14">
            <a:extLst>
              <a:ext uri="{FF2B5EF4-FFF2-40B4-BE49-F238E27FC236}">
                <a16:creationId xmlns:a16="http://schemas.microsoft.com/office/drawing/2014/main" id="{7C470140-111C-6C71-FDF3-052E766BED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60992" y="552"/>
            <a:ext cx="3631008" cy="6858000"/>
          </a:xfrm>
          <a:prstGeom prst="rect">
            <a:avLst/>
          </a:prstGeom>
        </p:spPr>
      </p:pic>
      <p:sp>
        <p:nvSpPr>
          <p:cNvPr id="2" name="Rectangle 1">
            <a:extLst>
              <a:ext uri="{FF2B5EF4-FFF2-40B4-BE49-F238E27FC236}">
                <a16:creationId xmlns:a16="http://schemas.microsoft.com/office/drawing/2014/main" id="{E970A4CB-686B-C906-BF15-6108BF91AB37}"/>
              </a:ext>
            </a:extLst>
          </p:cNvPr>
          <p:cNvSpPr/>
          <p:nvPr/>
        </p:nvSpPr>
        <p:spPr>
          <a:xfrm>
            <a:off x="696539" y="1803842"/>
            <a:ext cx="8689508" cy="3828331"/>
          </a:xfrm>
          <a:prstGeom prst="rect">
            <a:avLst/>
          </a:prstGeom>
          <a:solidFill>
            <a:srgbClr val="F8F9FD"/>
          </a:solidFill>
          <a:ln>
            <a:noFill/>
          </a:ln>
          <a:effectLst>
            <a:outerShdw blurRad="660090" dist="271511" dir="3012295" algn="ctr" rotWithShape="0">
              <a:srgbClr val="000000">
                <a:alpha val="10084"/>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4"/>
          <a:stretch>
            <a:fillRect/>
          </a:stretch>
        </p:blipFill>
        <p:spPr>
          <a:xfrm>
            <a:off x="799088" y="6196151"/>
            <a:ext cx="1492928" cy="233401"/>
          </a:xfrm>
          <a:prstGeom prst="rect">
            <a:avLst/>
          </a:prstGeom>
        </p:spPr>
      </p:pic>
      <p:sp>
        <p:nvSpPr>
          <p:cNvPr id="16" name="ZoneTexte 15">
            <a:extLst>
              <a:ext uri="{FF2B5EF4-FFF2-40B4-BE49-F238E27FC236}">
                <a16:creationId xmlns:a16="http://schemas.microsoft.com/office/drawing/2014/main" id="{21F562DB-8280-36A5-042B-1FB9073EE47B}"/>
              </a:ext>
            </a:extLst>
          </p:cNvPr>
          <p:cNvSpPr txBox="1"/>
          <p:nvPr/>
        </p:nvSpPr>
        <p:spPr>
          <a:xfrm>
            <a:off x="696538" y="675103"/>
            <a:ext cx="4789862" cy="954107"/>
          </a:xfrm>
          <a:prstGeom prst="rect">
            <a:avLst/>
          </a:prstGeom>
          <a:noFill/>
        </p:spPr>
        <p:txBody>
          <a:bodyPr wrap="square">
            <a:spAutoFit/>
          </a:bodyPr>
          <a:lstStyle/>
          <a:p>
            <a:r>
              <a:rPr lang="fr-FR" sz="2800" b="1" dirty="0">
                <a:solidFill>
                  <a:srgbClr val="1F2532"/>
                </a:solidFill>
                <a:latin typeface="Poppins SemiBold" pitchFamily="2" charset="77"/>
                <a:ea typeface="Calibri"/>
                <a:cs typeface="Poppins SemiBold" pitchFamily="2" charset="77"/>
                <a:sym typeface="Calibri"/>
              </a:rPr>
              <a:t>Notre accompagnement</a:t>
            </a:r>
          </a:p>
          <a:p>
            <a:r>
              <a:rPr lang="fr-FR" sz="2800" b="1" dirty="0">
                <a:solidFill>
                  <a:srgbClr val="1F2532"/>
                </a:solidFill>
                <a:latin typeface="Poppins SemiBold" pitchFamily="2" charset="77"/>
                <a:ea typeface="Calibri"/>
                <a:cs typeface="Poppins SemiBold" pitchFamily="2" charset="77"/>
                <a:sym typeface="Calibri"/>
              </a:rPr>
              <a:t>en 3 étapes</a:t>
            </a:r>
          </a:p>
        </p:txBody>
      </p:sp>
      <p:grpSp>
        <p:nvGrpSpPr>
          <p:cNvPr id="3" name="Groupe 2">
            <a:extLst>
              <a:ext uri="{FF2B5EF4-FFF2-40B4-BE49-F238E27FC236}">
                <a16:creationId xmlns:a16="http://schemas.microsoft.com/office/drawing/2014/main" id="{7D1A86E7-6D6B-179A-C53A-149A3497E9B9}"/>
              </a:ext>
            </a:extLst>
          </p:cNvPr>
          <p:cNvGrpSpPr/>
          <p:nvPr/>
        </p:nvGrpSpPr>
        <p:grpSpPr>
          <a:xfrm>
            <a:off x="1056670" y="2175542"/>
            <a:ext cx="6695852" cy="3178336"/>
            <a:chOff x="4034467" y="2137433"/>
            <a:chExt cx="6695852" cy="3178336"/>
          </a:xfrm>
        </p:grpSpPr>
        <p:sp>
          <p:nvSpPr>
            <p:cNvPr id="19" name="Google Shape;117;p23">
              <a:extLst>
                <a:ext uri="{FF2B5EF4-FFF2-40B4-BE49-F238E27FC236}">
                  <a16:creationId xmlns:a16="http://schemas.microsoft.com/office/drawing/2014/main" id="{D2B0D708-4727-6743-8CE5-356D2A1B00F5}"/>
                </a:ext>
              </a:extLst>
            </p:cNvPr>
            <p:cNvSpPr txBox="1"/>
            <p:nvPr/>
          </p:nvSpPr>
          <p:spPr>
            <a:xfrm>
              <a:off x="4034467" y="4112777"/>
              <a:ext cx="6695852" cy="1202992"/>
            </a:xfrm>
            <a:prstGeom prst="rect">
              <a:avLst/>
            </a:prstGeom>
            <a:noFill/>
            <a:ln>
              <a:noFill/>
            </a:ln>
          </p:spPr>
          <p:txBody>
            <a:bodyPr spcFirstLastPara="1" wrap="square" lIns="91433" tIns="45700" rIns="91433" bIns="45700" anchor="t" anchorCtr="0">
              <a:noAutofit/>
            </a:bodyPr>
            <a:lstStyle/>
            <a:p>
              <a:pPr marL="342900" indent="-342900">
                <a:buClr>
                  <a:srgbClr val="1F2532"/>
                </a:buClr>
                <a:buSzPct val="120000"/>
                <a:buFont typeface="+mj-lt"/>
                <a:buAutoNum type="arabicPeriod" startAt="2"/>
              </a:pPr>
              <a:r>
                <a:rPr lang="fr" sz="1800" dirty="0">
                  <a:solidFill>
                    <a:srgbClr val="1F2532"/>
                  </a:solidFill>
                  <a:latin typeface="Poppins" pitchFamily="2" charset="77"/>
                  <a:ea typeface="Poppins SemiBold"/>
                  <a:cs typeface="Poppins" pitchFamily="2" charset="77"/>
                  <a:sym typeface="Poppins SemiBold"/>
                </a:rPr>
                <a:t>Animation de vos collaborateurs</a:t>
              </a:r>
            </a:p>
            <a:p>
              <a:pPr marL="342900" indent="-342900">
                <a:buClr>
                  <a:srgbClr val="1F2532"/>
                </a:buClr>
                <a:buSzPct val="120000"/>
                <a:buFont typeface="+mj-lt"/>
                <a:buAutoNum type="arabicPeriod" startAt="2"/>
              </a:pPr>
              <a:endParaRPr lang="fr" sz="1800" dirty="0">
                <a:solidFill>
                  <a:srgbClr val="1F2532"/>
                </a:solidFill>
                <a:latin typeface="Poppins" pitchFamily="2" charset="77"/>
                <a:ea typeface="Poppins SemiBold"/>
                <a:cs typeface="Poppins" pitchFamily="2" charset="77"/>
                <a:sym typeface="Poppins SemiBold"/>
              </a:endParaRPr>
            </a:p>
            <a:p>
              <a:pPr marL="342900" indent="-342900">
                <a:buClr>
                  <a:srgbClr val="1F2532"/>
                </a:buClr>
                <a:buSzPct val="120000"/>
                <a:buFont typeface="+mj-lt"/>
                <a:buAutoNum type="arabicPeriod" startAt="2"/>
              </a:pPr>
              <a:r>
                <a:rPr lang="fr" sz="1800" dirty="0">
                  <a:solidFill>
                    <a:srgbClr val="1F2532"/>
                  </a:solidFill>
                  <a:latin typeface="Poppins" pitchFamily="2" charset="77"/>
                  <a:ea typeface="Poppins SemiBold"/>
                  <a:cs typeface="Poppins" pitchFamily="2" charset="77"/>
                  <a:sym typeface="Poppins SemiBold"/>
                </a:rPr>
                <a:t>Formation, </a:t>
              </a:r>
              <a:r>
                <a:rPr lang="fr" sz="1800" dirty="0" err="1">
                  <a:solidFill>
                    <a:srgbClr val="1F2532"/>
                  </a:solidFill>
                  <a:latin typeface="Poppins" pitchFamily="2" charset="77"/>
                  <a:ea typeface="Poppins SemiBold"/>
                  <a:cs typeface="Poppins" pitchFamily="2" charset="77"/>
                  <a:sym typeface="Poppins SemiBold"/>
                </a:rPr>
                <a:t>Bests</a:t>
              </a:r>
              <a:r>
                <a:rPr lang="fr" sz="1800" dirty="0">
                  <a:solidFill>
                    <a:srgbClr val="1F2532"/>
                  </a:solidFill>
                  <a:latin typeface="Poppins" pitchFamily="2" charset="77"/>
                  <a:ea typeface="Poppins SemiBold"/>
                  <a:cs typeface="Poppins" pitchFamily="2" charset="77"/>
                  <a:sym typeface="Poppins SemiBold"/>
                </a:rPr>
                <a:t> Practices et animation de votre équipe de recruteurs</a:t>
              </a:r>
            </a:p>
            <a:p>
              <a:pPr>
                <a:buSzPts val="2300"/>
              </a:pPr>
              <a:endParaRPr sz="2000" dirty="0">
                <a:solidFill>
                  <a:srgbClr val="1F2532"/>
                </a:solidFill>
                <a:latin typeface="Poppins SemiBold"/>
                <a:ea typeface="Poppins SemiBold"/>
                <a:cs typeface="Poppins SemiBold"/>
                <a:sym typeface="Poppins SemiBold"/>
              </a:endParaRPr>
            </a:p>
          </p:txBody>
        </p:sp>
        <p:sp>
          <p:nvSpPr>
            <p:cNvPr id="13" name="Rectangle 12">
              <a:extLst>
                <a:ext uri="{FF2B5EF4-FFF2-40B4-BE49-F238E27FC236}">
                  <a16:creationId xmlns:a16="http://schemas.microsoft.com/office/drawing/2014/main" id="{2CD9C355-2014-9F48-B123-16E1BC108BB7}"/>
                </a:ext>
              </a:extLst>
            </p:cNvPr>
            <p:cNvSpPr/>
            <p:nvPr/>
          </p:nvSpPr>
          <p:spPr>
            <a:xfrm>
              <a:off x="4122651" y="2137433"/>
              <a:ext cx="2277140" cy="379656"/>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chemeClr val="bg1"/>
                  </a:solidFill>
                  <a:latin typeface="MULI SEMIBOLD ROMAN" pitchFamily="2" charset="77"/>
                  <a:ea typeface="Calibri"/>
                  <a:cs typeface="Poppins SemiBold" pitchFamily="2" charset="77"/>
                  <a:sym typeface="Calibri"/>
                </a:rPr>
                <a:t>Avant le lancement</a:t>
              </a:r>
            </a:p>
          </p:txBody>
        </p:sp>
        <p:sp>
          <p:nvSpPr>
            <p:cNvPr id="11" name="ZoneTexte 10">
              <a:extLst>
                <a:ext uri="{FF2B5EF4-FFF2-40B4-BE49-F238E27FC236}">
                  <a16:creationId xmlns:a16="http://schemas.microsoft.com/office/drawing/2014/main" id="{8EE0691D-8745-0BBB-544A-F7D844A2BB28}"/>
                </a:ext>
              </a:extLst>
            </p:cNvPr>
            <p:cNvSpPr txBox="1"/>
            <p:nvPr/>
          </p:nvSpPr>
          <p:spPr>
            <a:xfrm>
              <a:off x="4034468" y="2650472"/>
              <a:ext cx="6324789" cy="646331"/>
            </a:xfrm>
            <a:prstGeom prst="rect">
              <a:avLst/>
            </a:prstGeom>
            <a:noFill/>
          </p:spPr>
          <p:txBody>
            <a:bodyPr wrap="square">
              <a:spAutoFit/>
            </a:bodyPr>
            <a:lstStyle/>
            <a:p>
              <a:pPr marL="342900" indent="-342900">
                <a:buClr>
                  <a:srgbClr val="1F2532"/>
                </a:buClr>
                <a:buSzPct val="120000"/>
                <a:buFont typeface="+mj-lt"/>
                <a:buAutoNum type="arabicPeriod"/>
              </a:pPr>
              <a:r>
                <a:rPr lang="fr" sz="1800" dirty="0">
                  <a:solidFill>
                    <a:srgbClr val="1F2532"/>
                  </a:solidFill>
                  <a:latin typeface="Poppins" pitchFamily="2" charset="77"/>
                  <a:cs typeface="Poppins" pitchFamily="2" charset="77"/>
                  <a:sym typeface="Poppins SemiBold"/>
                </a:rPr>
                <a:t>Construction de votre programme de Cooptation et/ou Mobilité Interne</a:t>
              </a:r>
            </a:p>
          </p:txBody>
        </p:sp>
        <p:sp>
          <p:nvSpPr>
            <p:cNvPr id="18" name="Rectangle 17">
              <a:extLst>
                <a:ext uri="{FF2B5EF4-FFF2-40B4-BE49-F238E27FC236}">
                  <a16:creationId xmlns:a16="http://schemas.microsoft.com/office/drawing/2014/main" id="{0BE8D6EF-D6C4-296B-1B7E-8446B571C6B0}"/>
                </a:ext>
              </a:extLst>
            </p:cNvPr>
            <p:cNvSpPr/>
            <p:nvPr/>
          </p:nvSpPr>
          <p:spPr>
            <a:xfrm>
              <a:off x="4136689" y="3594563"/>
              <a:ext cx="1314784" cy="379656"/>
            </a:xfrm>
            <a:prstGeom prst="rect">
              <a:avLst/>
            </a:prstGeom>
            <a:gradFill flip="none" rotWithShape="1">
              <a:gsLst>
                <a:gs pos="0">
                  <a:srgbClr val="3181FF"/>
                </a:gs>
                <a:gs pos="100000">
                  <a:srgbClr val="7E6B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chemeClr val="bg1"/>
                  </a:solidFill>
                  <a:latin typeface="MULI SEMIBOLD ROMAN" pitchFamily="2" charset="77"/>
                  <a:ea typeface="Calibri"/>
                  <a:cs typeface="Poppins SemiBold" pitchFamily="2" charset="77"/>
                  <a:sym typeface="Calibri"/>
                </a:rPr>
                <a:t>En continu</a:t>
              </a:r>
            </a:p>
          </p:txBody>
        </p:sp>
      </p:grpSp>
    </p:spTree>
    <p:extLst>
      <p:ext uri="{BB962C8B-B14F-4D97-AF65-F5344CB8AC3E}">
        <p14:creationId xmlns:p14="http://schemas.microsoft.com/office/powerpoint/2010/main" val="140128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07C24054-1370-B143-B386-5AF3EE4220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00"/>
            <a:ext cx="12192000" cy="6858000"/>
          </a:xfrm>
          <a:prstGeom prst="rect">
            <a:avLst/>
          </a:prstGeom>
        </p:spPr>
      </p:pic>
      <p:sp>
        <p:nvSpPr>
          <p:cNvPr id="8" name="Google Shape;117;p23">
            <a:extLst>
              <a:ext uri="{FF2B5EF4-FFF2-40B4-BE49-F238E27FC236}">
                <a16:creationId xmlns:a16="http://schemas.microsoft.com/office/drawing/2014/main" id="{2E14E818-F575-6D45-9957-2F356DC8D3E3}"/>
              </a:ext>
            </a:extLst>
          </p:cNvPr>
          <p:cNvSpPr txBox="1"/>
          <p:nvPr/>
        </p:nvSpPr>
        <p:spPr>
          <a:xfrm>
            <a:off x="1422698" y="2686121"/>
            <a:ext cx="9346604" cy="1485757"/>
          </a:xfrm>
          <a:prstGeom prst="rect">
            <a:avLst/>
          </a:prstGeom>
          <a:noFill/>
          <a:ln>
            <a:noFill/>
          </a:ln>
        </p:spPr>
        <p:txBody>
          <a:bodyPr spcFirstLastPara="1" wrap="square" lIns="91433" tIns="45700" rIns="91433" bIns="45700" anchor="t" anchorCtr="0">
            <a:noAutofit/>
          </a:bodyPr>
          <a:lstStyle/>
          <a:p>
            <a:pPr lvl="0" algn="ctr">
              <a:buSzPts val="2300"/>
            </a:pPr>
            <a:r>
              <a:rPr lang="fr-FR" sz="4000" dirty="0">
                <a:solidFill>
                  <a:schemeClr val="bg1"/>
                </a:solidFill>
                <a:latin typeface="Poppins SemiBold"/>
                <a:ea typeface="Poppins SemiBold"/>
                <a:cs typeface="Poppins SemiBold"/>
                <a:sym typeface="Poppins SemiBold"/>
              </a:rPr>
              <a:t>Un accompagnement stratégique</a:t>
            </a:r>
          </a:p>
          <a:p>
            <a:pPr lvl="0" algn="ctr">
              <a:buSzPts val="2300"/>
            </a:pPr>
            <a:r>
              <a:rPr lang="fr-FR" sz="3200" dirty="0">
                <a:solidFill>
                  <a:schemeClr val="bg1"/>
                </a:solidFill>
                <a:latin typeface="Poppins" pitchFamily="2" charset="77"/>
                <a:ea typeface="Poppins SemiBold"/>
                <a:cs typeface="Poppins" pitchFamily="2" charset="77"/>
                <a:sym typeface="Poppins SemiBold"/>
              </a:rPr>
              <a:t>pour la construction de votre programme de</a:t>
            </a:r>
          </a:p>
          <a:p>
            <a:pPr lvl="0" algn="ctr">
              <a:buSzPts val="2300"/>
            </a:pPr>
            <a:r>
              <a:rPr lang="fr-FR" sz="3200" dirty="0">
                <a:solidFill>
                  <a:schemeClr val="bg1"/>
                </a:solidFill>
                <a:latin typeface="Poppins" pitchFamily="2" charset="77"/>
                <a:ea typeface="Poppins SemiBold"/>
                <a:cs typeface="Poppins" pitchFamily="2" charset="77"/>
                <a:sym typeface="Poppins SemiBold"/>
              </a:rPr>
              <a:t>cooptation et/ou mobilité interne</a:t>
            </a:r>
            <a:endParaRPr lang="fr-FR" sz="3600" dirty="0">
              <a:solidFill>
                <a:schemeClr val="bg1"/>
              </a:solidFill>
              <a:latin typeface="Poppins" pitchFamily="2" charset="77"/>
              <a:ea typeface="Poppins SemiBold"/>
              <a:cs typeface="Poppins" pitchFamily="2" charset="77"/>
              <a:sym typeface="Poppins SemiBold"/>
            </a:endParaRPr>
          </a:p>
        </p:txBody>
      </p:sp>
      <p:pic>
        <p:nvPicPr>
          <p:cNvPr id="5" name="Image 4">
            <a:extLst>
              <a:ext uri="{FF2B5EF4-FFF2-40B4-BE49-F238E27FC236}">
                <a16:creationId xmlns:a16="http://schemas.microsoft.com/office/drawing/2014/main" id="{D8B5119A-A988-9C5A-C1E2-9074A13BB0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9510" y="6181894"/>
            <a:ext cx="1512980" cy="261220"/>
          </a:xfrm>
          <a:prstGeom prst="rect">
            <a:avLst/>
          </a:prstGeom>
        </p:spPr>
      </p:pic>
    </p:spTree>
    <p:extLst>
      <p:ext uri="{BB962C8B-B14F-4D97-AF65-F5344CB8AC3E}">
        <p14:creationId xmlns:p14="http://schemas.microsoft.com/office/powerpoint/2010/main" val="3713732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8" y="3999297"/>
            <a:ext cx="4320387" cy="1875393"/>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CE86B45D-4794-8842-94CD-EF11A176BDFC}"/>
              </a:ext>
            </a:extLst>
          </p:cNvPr>
          <p:cNvSpPr/>
          <p:nvPr/>
        </p:nvSpPr>
        <p:spPr>
          <a:xfrm>
            <a:off x="799087" y="594069"/>
            <a:ext cx="3404777"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Construction de votre programme</a:t>
            </a: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539400" cy="1355788"/>
          </a:xfrm>
          <a:prstGeom prst="rect">
            <a:avLst/>
          </a:prstGeom>
          <a:noFill/>
          <a:ln>
            <a:noFill/>
          </a:ln>
        </p:spPr>
        <p:txBody>
          <a:bodyPr spcFirstLastPara="1" wrap="square" lIns="91433" tIns="45700" rIns="91433" bIns="45700" anchor="t" anchorCtr="0">
            <a:noAutofit/>
          </a:bodyPr>
          <a:lstStyle/>
          <a:p>
            <a:pPr>
              <a:buSzPts val="2300"/>
            </a:pPr>
            <a:r>
              <a:rPr lang="fr" sz="2800" dirty="0">
                <a:solidFill>
                  <a:srgbClr val="1F2532"/>
                </a:solidFill>
                <a:latin typeface="Poppins SemiBold"/>
                <a:ea typeface="Poppins SemiBold"/>
                <a:cs typeface="Poppins SemiBold"/>
                <a:sym typeface="Poppins SemiBold"/>
              </a:rPr>
              <a:t>Les étapes avant de lancer son programme de cooptation</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3" y="2322049"/>
            <a:ext cx="4539400" cy="1355788"/>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Votre chef de projet vous conseillera dans la construction de votre programme et à chaque étape.</a:t>
            </a:r>
          </a:p>
          <a:p>
            <a:pPr>
              <a:buSzPts val="2300"/>
            </a:pPr>
            <a:endParaRPr lang="fr" sz="1400" dirty="0">
              <a:solidFill>
                <a:srgbClr val="1F2532"/>
              </a:solidFill>
              <a:latin typeface="MULI LIGHT ROMAN" pitchFamily="2" charset="77"/>
              <a:ea typeface="Poppins SemiBold"/>
              <a:cs typeface="Poppins SemiBold"/>
              <a:sym typeface="Poppins SemiBold"/>
            </a:endParaRPr>
          </a:p>
          <a:p>
            <a:pPr>
              <a:buSzPts val="2300"/>
            </a:pPr>
            <a:r>
              <a:rPr lang="fr-FR" sz="1400" dirty="0">
                <a:solidFill>
                  <a:srgbClr val="1F2532"/>
                </a:solidFill>
                <a:latin typeface="MULI LIGHT ROMAN" pitchFamily="2" charset="77"/>
                <a:ea typeface="Poppins SemiBold"/>
                <a:cs typeface="Poppins SemiBold"/>
                <a:sym typeface="Poppins SemiBold"/>
              </a:rPr>
              <a:t>À</a:t>
            </a:r>
            <a:r>
              <a:rPr lang="fr" sz="1400" dirty="0">
                <a:solidFill>
                  <a:srgbClr val="1F2532"/>
                </a:solidFill>
                <a:latin typeface="MULI LIGHT ROMAN" pitchFamily="2" charset="77"/>
                <a:ea typeface="Poppins SemiBold"/>
                <a:cs typeface="Poppins SemiBold"/>
                <a:sym typeface="Poppins SemiBold"/>
              </a:rPr>
              <a:t> votre disposition : une checklist pour ne négliger aucune étape et lancer votre programme avec efficacité !</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3" y="4138071"/>
            <a:ext cx="4126009" cy="1550245"/>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Définition des règles de cooptation</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Définition des récompenses</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Communication sur le programme</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Gestion de la diffusion des offres et des recommandations</a:t>
            </a:r>
            <a:endParaRPr sz="1400" dirty="0">
              <a:solidFill>
                <a:srgbClr val="1F2532"/>
              </a:solidFill>
              <a:latin typeface="MULI REGULAR ROMAN" pitchFamily="2" charset="77"/>
              <a:ea typeface="Poppins SemiBold"/>
              <a:cs typeface="Poppins SemiBold"/>
              <a:sym typeface="Poppins SemiBold"/>
            </a:endParaRPr>
          </a:p>
        </p:txBody>
      </p:sp>
      <p:pic>
        <p:nvPicPr>
          <p:cNvPr id="7" name="Image 6" descr="Une image contenant texte&#10;&#10;Description générée automatiquement">
            <a:extLst>
              <a:ext uri="{FF2B5EF4-FFF2-40B4-BE49-F238E27FC236}">
                <a16:creationId xmlns:a16="http://schemas.microsoft.com/office/drawing/2014/main" id="{A74FDAC0-16C4-A74F-A255-60C52B2801C1}"/>
              </a:ext>
            </a:extLst>
          </p:cNvPr>
          <p:cNvPicPr>
            <a:picLocks noChangeAspect="1"/>
          </p:cNvPicPr>
          <p:nvPr/>
        </p:nvPicPr>
        <p:blipFill>
          <a:blip r:embed="rId4"/>
          <a:stretch>
            <a:fillRect/>
          </a:stretch>
        </p:blipFill>
        <p:spPr>
          <a:xfrm>
            <a:off x="8381029" y="1872952"/>
            <a:ext cx="3011883" cy="4257132"/>
          </a:xfrm>
          <a:prstGeom prst="rect">
            <a:avLst/>
          </a:prstGeom>
          <a:effectLst>
            <a:outerShdw blurRad="576535" dist="205767" dir="3013154" algn="ctr" rotWithShape="0">
              <a:srgbClr val="000000">
                <a:alpha val="20045"/>
              </a:srgbClr>
            </a:outerShdw>
          </a:effectLst>
        </p:spPr>
      </p:pic>
      <p:pic>
        <p:nvPicPr>
          <p:cNvPr id="10" name="Image 9" descr="Une image contenant texte&#10;&#10;Description générée automatiquement">
            <a:extLst>
              <a:ext uri="{FF2B5EF4-FFF2-40B4-BE49-F238E27FC236}">
                <a16:creationId xmlns:a16="http://schemas.microsoft.com/office/drawing/2014/main" id="{4B18DE87-8B76-0546-98AC-34C78C9C4CBC}"/>
              </a:ext>
            </a:extLst>
          </p:cNvPr>
          <p:cNvPicPr>
            <a:picLocks noChangeAspect="1"/>
          </p:cNvPicPr>
          <p:nvPr/>
        </p:nvPicPr>
        <p:blipFill>
          <a:blip r:embed="rId5"/>
          <a:stretch>
            <a:fillRect/>
          </a:stretch>
        </p:blipFill>
        <p:spPr>
          <a:xfrm>
            <a:off x="6433587" y="594069"/>
            <a:ext cx="3011883" cy="4255042"/>
          </a:xfrm>
          <a:prstGeom prst="rect">
            <a:avLst/>
          </a:prstGeom>
          <a:effectLst>
            <a:outerShdw blurRad="571500" dist="203200" dir="3000000" algn="ctr" rotWithShape="0">
              <a:srgbClr val="000000">
                <a:alpha val="20000"/>
              </a:srgbClr>
            </a:outerShdw>
          </a:effectLst>
        </p:spPr>
      </p:pic>
    </p:spTree>
    <p:extLst>
      <p:ext uri="{BB962C8B-B14F-4D97-AF65-F5344CB8AC3E}">
        <p14:creationId xmlns:p14="http://schemas.microsoft.com/office/powerpoint/2010/main" val="257642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8" y="3287206"/>
            <a:ext cx="4320387" cy="1563995"/>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539400" cy="932430"/>
          </a:xfrm>
          <a:prstGeom prst="rect">
            <a:avLst/>
          </a:prstGeom>
          <a:noFill/>
          <a:ln>
            <a:noFill/>
          </a:ln>
        </p:spPr>
        <p:txBody>
          <a:bodyPr spcFirstLastPara="1" wrap="square" lIns="91433" tIns="45700" rIns="91433" bIns="45700" anchor="t" anchorCtr="0">
            <a:noAutofit/>
          </a:bodyPr>
          <a:lstStyle/>
          <a:p>
            <a:pPr>
              <a:buSzPts val="2300"/>
            </a:pPr>
            <a:r>
              <a:rPr lang="fr" sz="2800" dirty="0">
                <a:solidFill>
                  <a:srgbClr val="1F2532"/>
                </a:solidFill>
                <a:latin typeface="Poppins SemiBold"/>
                <a:ea typeface="Poppins SemiBold"/>
                <a:cs typeface="Poppins SemiBold"/>
                <a:sym typeface="Poppins SemiBold"/>
              </a:rPr>
              <a:t>Choix des récompenses et primes</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3" y="1942256"/>
            <a:ext cx="4888978" cy="1135640"/>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Le choix de la récompense et des primes est un élément essentiel lors de la mise en place de votre programme. Votre chef de projet vous aidera à créer une politique de récompense adaptée en vous partageant les bonnes pratiques de nos clients.</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3" y="3425981"/>
            <a:ext cx="4126009" cy="1215910"/>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Pourquoi mettre en place une récompense ?</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Panorama des pratiques de nos clients</a:t>
            </a:r>
          </a:p>
          <a:p>
            <a:pPr marL="285750" indent="-285750">
              <a:buClr>
                <a:srgbClr val="3181FF"/>
              </a:buClr>
              <a:buSzPct val="100000"/>
              <a:buFont typeface="Wingdings" pitchFamily="2" charset="2"/>
              <a:buChar char="ü"/>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Nos idées d’alternatives</a:t>
            </a:r>
          </a:p>
          <a:p>
            <a:pPr marL="285750" indent="-285750">
              <a:buClr>
                <a:srgbClr val="3181FF"/>
              </a:buClr>
              <a:buSzPct val="100000"/>
              <a:buFont typeface="Wingdings" pitchFamily="2" charset="2"/>
              <a:buChar char="ü"/>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Les conseils de notre équipe</a:t>
            </a:r>
          </a:p>
        </p:txBody>
      </p:sp>
      <p:sp>
        <p:nvSpPr>
          <p:cNvPr id="11" name="Rectangle 10">
            <a:extLst>
              <a:ext uri="{FF2B5EF4-FFF2-40B4-BE49-F238E27FC236}">
                <a16:creationId xmlns:a16="http://schemas.microsoft.com/office/drawing/2014/main" id="{7AB767F0-F5A5-08A4-4BE0-F3A61A699A46}"/>
              </a:ext>
            </a:extLst>
          </p:cNvPr>
          <p:cNvSpPr/>
          <p:nvPr/>
        </p:nvSpPr>
        <p:spPr>
          <a:xfrm>
            <a:off x="799087" y="594069"/>
            <a:ext cx="3404777"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Construction de votre programme</a:t>
            </a:r>
          </a:p>
        </p:txBody>
      </p:sp>
      <p:pic>
        <p:nvPicPr>
          <p:cNvPr id="16" name="Image 15" descr="Une image contenant texte&#10;&#10;Description générée automatiquement">
            <a:extLst>
              <a:ext uri="{FF2B5EF4-FFF2-40B4-BE49-F238E27FC236}">
                <a16:creationId xmlns:a16="http://schemas.microsoft.com/office/drawing/2014/main" id="{8D039E72-9BBF-FB37-D35E-A37BC6CF80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1028" y="1872951"/>
            <a:ext cx="3011884" cy="4257133"/>
          </a:xfrm>
          <a:prstGeom prst="rect">
            <a:avLst/>
          </a:prstGeom>
          <a:effectLst>
            <a:outerShdw blurRad="571500" dist="203200" dir="3000000" algn="ctr" rotWithShape="0">
              <a:srgbClr val="000000">
                <a:alpha val="20000"/>
              </a:srgbClr>
            </a:outerShdw>
          </a:effectLst>
        </p:spPr>
      </p:pic>
      <p:pic>
        <p:nvPicPr>
          <p:cNvPr id="15" name="Image 14">
            <a:extLst>
              <a:ext uri="{FF2B5EF4-FFF2-40B4-BE49-F238E27FC236}">
                <a16:creationId xmlns:a16="http://schemas.microsoft.com/office/drawing/2014/main" id="{73088A53-9FD1-6722-943E-917405398A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3586" y="594069"/>
            <a:ext cx="3011884" cy="4257133"/>
          </a:xfrm>
          <a:prstGeom prst="rect">
            <a:avLst/>
          </a:prstGeom>
          <a:effectLst>
            <a:outerShdw blurRad="571500" dist="203200" dir="3000000" algn="ctr" rotWithShape="0">
              <a:srgbClr val="000000">
                <a:alpha val="20000"/>
              </a:srgbClr>
            </a:outerShdw>
          </a:effectLst>
        </p:spPr>
      </p:pic>
    </p:spTree>
    <p:extLst>
      <p:ext uri="{BB962C8B-B14F-4D97-AF65-F5344CB8AC3E}">
        <p14:creationId xmlns:p14="http://schemas.microsoft.com/office/powerpoint/2010/main" val="824288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8" y="3213635"/>
            <a:ext cx="4320387" cy="1397111"/>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2" y="966261"/>
            <a:ext cx="5061981" cy="932430"/>
          </a:xfrm>
          <a:prstGeom prst="rect">
            <a:avLst/>
          </a:prstGeom>
          <a:noFill/>
          <a:ln>
            <a:noFill/>
          </a:ln>
        </p:spPr>
        <p:txBody>
          <a:bodyPr spcFirstLastPara="1" wrap="square" lIns="91433" tIns="45700" rIns="91433" bIns="45700" anchor="t" anchorCtr="0">
            <a:noAutofit/>
          </a:bodyPr>
          <a:lstStyle/>
          <a:p>
            <a:pPr>
              <a:buSzPts val="2300"/>
            </a:pPr>
            <a:r>
              <a:rPr lang="fr" sz="2800" dirty="0">
                <a:solidFill>
                  <a:srgbClr val="1F2532"/>
                </a:solidFill>
                <a:latin typeface="Poppins SemiBold"/>
                <a:ea typeface="Poppins SemiBold"/>
                <a:cs typeface="Poppins SemiBold"/>
                <a:sym typeface="Poppins SemiBold"/>
              </a:rPr>
              <a:t>Définition des règles du programme de cooptation et des CGU</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3" y="2426679"/>
            <a:ext cx="4888978" cy="612913"/>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Notre chef de projet définit avec vous les règles de votre programme de cooptation et vous aide à créer vos CGU.</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4" y="3387677"/>
            <a:ext cx="3744944" cy="975096"/>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Modèle fourni au client</a:t>
            </a:r>
          </a:p>
          <a:p>
            <a:pPr marL="285750" indent="-285750">
              <a:buClr>
                <a:srgbClr val="3181FF"/>
              </a:buClr>
              <a:buSzPct val="100000"/>
              <a:buFont typeface="Wingdings" pitchFamily="2" charset="2"/>
              <a:buChar char="ü"/>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Adaptation aux règles client</a:t>
            </a:r>
          </a:p>
          <a:p>
            <a:pPr marL="285750" indent="-285750">
              <a:buClr>
                <a:srgbClr val="3181FF"/>
              </a:buClr>
              <a:buSzPct val="100000"/>
              <a:buFont typeface="Wingdings" pitchFamily="2" charset="2"/>
              <a:buChar char="ü"/>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Nos conseils et bonnes pratiques</a:t>
            </a:r>
          </a:p>
        </p:txBody>
      </p:sp>
      <p:pic>
        <p:nvPicPr>
          <p:cNvPr id="16" name="Image 15" descr="Une image contenant texte&#10;&#10;Description générée automatiquement">
            <a:extLst>
              <a:ext uri="{FF2B5EF4-FFF2-40B4-BE49-F238E27FC236}">
                <a16:creationId xmlns:a16="http://schemas.microsoft.com/office/drawing/2014/main" id="{7A53728B-183A-9DE1-AC20-2B4FF674C8FB}"/>
              </a:ext>
            </a:extLst>
          </p:cNvPr>
          <p:cNvPicPr>
            <a:picLocks noChangeAspect="1"/>
          </p:cNvPicPr>
          <p:nvPr/>
        </p:nvPicPr>
        <p:blipFill>
          <a:blip r:embed="rId4"/>
          <a:stretch>
            <a:fillRect/>
          </a:stretch>
        </p:blipFill>
        <p:spPr>
          <a:xfrm>
            <a:off x="7995765" y="1495966"/>
            <a:ext cx="3499802" cy="4952661"/>
          </a:xfrm>
          <a:prstGeom prst="rect">
            <a:avLst/>
          </a:prstGeom>
          <a:effectLst>
            <a:outerShdw blurRad="685800" dist="279400" dir="2940000" algn="ctr" rotWithShape="0">
              <a:srgbClr val="000000">
                <a:alpha val="10000"/>
              </a:srgbClr>
            </a:outerShdw>
          </a:effectLst>
        </p:spPr>
      </p:pic>
      <p:sp>
        <p:nvSpPr>
          <p:cNvPr id="9" name="Rectangle 8">
            <a:extLst>
              <a:ext uri="{FF2B5EF4-FFF2-40B4-BE49-F238E27FC236}">
                <a16:creationId xmlns:a16="http://schemas.microsoft.com/office/drawing/2014/main" id="{8E358263-BBC0-66B0-17F5-AC18048E3374}"/>
              </a:ext>
            </a:extLst>
          </p:cNvPr>
          <p:cNvSpPr/>
          <p:nvPr/>
        </p:nvSpPr>
        <p:spPr>
          <a:xfrm>
            <a:off x="799087" y="594069"/>
            <a:ext cx="3404777"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Construction de votre programme</a:t>
            </a:r>
          </a:p>
        </p:txBody>
      </p:sp>
      <p:pic>
        <p:nvPicPr>
          <p:cNvPr id="15" name="Image 14" descr="Une image contenant texte&#10;&#10;Description générée automatiquement">
            <a:extLst>
              <a:ext uri="{FF2B5EF4-FFF2-40B4-BE49-F238E27FC236}">
                <a16:creationId xmlns:a16="http://schemas.microsoft.com/office/drawing/2014/main" id="{8D7C4858-4B30-5580-70B7-39301A4D0FB6}"/>
              </a:ext>
            </a:extLst>
          </p:cNvPr>
          <p:cNvPicPr>
            <a:picLocks noChangeAspect="1"/>
          </p:cNvPicPr>
          <p:nvPr/>
        </p:nvPicPr>
        <p:blipFill>
          <a:blip r:embed="rId5"/>
          <a:stretch>
            <a:fillRect/>
          </a:stretch>
        </p:blipFill>
        <p:spPr>
          <a:xfrm>
            <a:off x="6238237" y="594069"/>
            <a:ext cx="3499802" cy="4952661"/>
          </a:xfrm>
          <a:prstGeom prst="rect">
            <a:avLst/>
          </a:prstGeom>
          <a:effectLst>
            <a:outerShdw blurRad="685800" dist="279400" dir="2940000" algn="ctr" rotWithShape="0">
              <a:srgbClr val="000000">
                <a:alpha val="10000"/>
              </a:srgbClr>
            </a:outerShdw>
          </a:effectLst>
        </p:spPr>
      </p:pic>
    </p:spTree>
    <p:extLst>
      <p:ext uri="{BB962C8B-B14F-4D97-AF65-F5344CB8AC3E}">
        <p14:creationId xmlns:p14="http://schemas.microsoft.com/office/powerpoint/2010/main" val="3724435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5" name="Rectangle 4">
            <a:extLst>
              <a:ext uri="{FF2B5EF4-FFF2-40B4-BE49-F238E27FC236}">
                <a16:creationId xmlns:a16="http://schemas.microsoft.com/office/drawing/2014/main" id="{1699C2E6-C8C1-4F47-A8AF-F9A2438F8EAE}"/>
              </a:ext>
            </a:extLst>
          </p:cNvPr>
          <p:cNvSpPr/>
          <p:nvPr/>
        </p:nvSpPr>
        <p:spPr>
          <a:xfrm>
            <a:off x="799088" y="3222487"/>
            <a:ext cx="4320387" cy="1227686"/>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Google Shape;117;p23">
            <a:extLst>
              <a:ext uri="{FF2B5EF4-FFF2-40B4-BE49-F238E27FC236}">
                <a16:creationId xmlns:a16="http://schemas.microsoft.com/office/drawing/2014/main" id="{D2B0D708-4727-6743-8CE5-356D2A1B00F5}"/>
              </a:ext>
            </a:extLst>
          </p:cNvPr>
          <p:cNvSpPr txBox="1"/>
          <p:nvPr/>
        </p:nvSpPr>
        <p:spPr>
          <a:xfrm>
            <a:off x="696433" y="966261"/>
            <a:ext cx="4539400" cy="932430"/>
          </a:xfrm>
          <a:prstGeom prst="rect">
            <a:avLst/>
          </a:prstGeom>
          <a:noFill/>
          <a:ln>
            <a:noFill/>
          </a:ln>
        </p:spPr>
        <p:txBody>
          <a:bodyPr spcFirstLastPara="1" wrap="square" lIns="91433" tIns="45700" rIns="91433" bIns="45700" anchor="t" anchorCtr="0">
            <a:noAutofit/>
          </a:bodyPr>
          <a:lstStyle/>
          <a:p>
            <a:pPr>
              <a:buSzPts val="2300"/>
            </a:pPr>
            <a:r>
              <a:rPr lang="fr" sz="2800" dirty="0">
                <a:solidFill>
                  <a:srgbClr val="1F2532"/>
                </a:solidFill>
                <a:latin typeface="Poppins SemiBold"/>
                <a:ea typeface="Poppins SemiBold"/>
                <a:cs typeface="Poppins SemiBold"/>
                <a:sym typeface="Poppins SemiBold"/>
              </a:rPr>
              <a:t>La charte de</a:t>
            </a:r>
          </a:p>
          <a:p>
            <a:pPr>
              <a:buSzPts val="2300"/>
            </a:pPr>
            <a:r>
              <a:rPr lang="fr" sz="2800" dirty="0">
                <a:solidFill>
                  <a:srgbClr val="1F2532"/>
                </a:solidFill>
                <a:latin typeface="Poppins SemiBold"/>
                <a:ea typeface="Poppins SemiBold"/>
                <a:cs typeface="Poppins SemiBold"/>
                <a:sym typeface="Poppins SemiBold"/>
              </a:rPr>
              <a:t>Mobilité Interne</a:t>
            </a:r>
            <a:endParaRPr sz="2800" dirty="0">
              <a:solidFill>
                <a:srgbClr val="1F2532"/>
              </a:solidFill>
              <a:latin typeface="Poppins SemiBold"/>
              <a:ea typeface="Poppins SemiBold"/>
              <a:cs typeface="Poppins SemiBold"/>
              <a:sym typeface="Poppins SemiBold"/>
            </a:endParaRPr>
          </a:p>
        </p:txBody>
      </p:sp>
      <p:pic>
        <p:nvPicPr>
          <p:cNvPr id="28" name="Image 27" descr="Une image contenant texte, conteneur, clipart&#10;&#10;Description générée automatiquement">
            <a:extLst>
              <a:ext uri="{FF2B5EF4-FFF2-40B4-BE49-F238E27FC236}">
                <a16:creationId xmlns:a16="http://schemas.microsoft.com/office/drawing/2014/main" id="{E745A058-664B-374E-A488-30D798585AB2}"/>
              </a:ext>
            </a:extLst>
          </p:cNvPr>
          <p:cNvPicPr>
            <a:picLocks noChangeAspect="1"/>
          </p:cNvPicPr>
          <p:nvPr/>
        </p:nvPicPr>
        <p:blipFill>
          <a:blip r:embed="rId3"/>
          <a:stretch>
            <a:fillRect/>
          </a:stretch>
        </p:blipFill>
        <p:spPr>
          <a:xfrm>
            <a:off x="799088" y="6196151"/>
            <a:ext cx="1492928" cy="233401"/>
          </a:xfrm>
          <a:prstGeom prst="rect">
            <a:avLst/>
          </a:prstGeom>
        </p:spPr>
      </p:pic>
      <p:sp>
        <p:nvSpPr>
          <p:cNvPr id="13" name="Google Shape;117;p23">
            <a:extLst>
              <a:ext uri="{FF2B5EF4-FFF2-40B4-BE49-F238E27FC236}">
                <a16:creationId xmlns:a16="http://schemas.microsoft.com/office/drawing/2014/main" id="{0D84BECF-BE05-4342-9DE1-15BBEEB33B6D}"/>
              </a:ext>
            </a:extLst>
          </p:cNvPr>
          <p:cNvSpPr txBox="1"/>
          <p:nvPr/>
        </p:nvSpPr>
        <p:spPr>
          <a:xfrm>
            <a:off x="696433" y="1965159"/>
            <a:ext cx="4320387" cy="1002328"/>
          </a:xfrm>
          <a:prstGeom prst="rect">
            <a:avLst/>
          </a:prstGeom>
          <a:noFill/>
          <a:ln>
            <a:noFill/>
          </a:ln>
        </p:spPr>
        <p:txBody>
          <a:bodyPr spcFirstLastPara="1" wrap="square" lIns="91433" tIns="45700" rIns="91433" bIns="45700" anchor="t" anchorCtr="0">
            <a:noAutofit/>
          </a:bodyPr>
          <a:lstStyle/>
          <a:p>
            <a:pPr>
              <a:buSzPts val="2300"/>
            </a:pPr>
            <a:r>
              <a:rPr lang="fr" sz="1400" dirty="0">
                <a:solidFill>
                  <a:srgbClr val="1F2532"/>
                </a:solidFill>
                <a:latin typeface="MULI LIGHT ROMAN" pitchFamily="2" charset="77"/>
                <a:ea typeface="Poppins SemiBold"/>
                <a:cs typeface="Poppins SemiBold"/>
                <a:sym typeface="Poppins SemiBold"/>
              </a:rPr>
              <a:t>Structurez votre politique de Mobilité Interne en créant votre Charte de Mobilité Interne. Facile, nous vous fournissons un modèle entièrement personnalisable avec tous nos conseils.</a:t>
            </a:r>
            <a:endParaRPr sz="1400" dirty="0">
              <a:solidFill>
                <a:srgbClr val="1F2532"/>
              </a:solidFill>
              <a:latin typeface="MULI LIGHT ROMAN" pitchFamily="2" charset="77"/>
              <a:ea typeface="Poppins SemiBold"/>
              <a:cs typeface="Poppins SemiBold"/>
              <a:sym typeface="Poppins SemiBold"/>
            </a:endParaRPr>
          </a:p>
        </p:txBody>
      </p:sp>
      <p:sp>
        <p:nvSpPr>
          <p:cNvPr id="14" name="Google Shape;117;p23">
            <a:extLst>
              <a:ext uri="{FF2B5EF4-FFF2-40B4-BE49-F238E27FC236}">
                <a16:creationId xmlns:a16="http://schemas.microsoft.com/office/drawing/2014/main" id="{64B461C8-F995-0642-A097-EA7AB718EDD0}"/>
              </a:ext>
            </a:extLst>
          </p:cNvPr>
          <p:cNvSpPr txBox="1"/>
          <p:nvPr/>
        </p:nvSpPr>
        <p:spPr>
          <a:xfrm>
            <a:off x="930573" y="3361260"/>
            <a:ext cx="4126009" cy="923887"/>
          </a:xfrm>
          <a:prstGeom prst="rect">
            <a:avLst/>
          </a:prstGeom>
          <a:noFill/>
          <a:ln>
            <a:noFill/>
          </a:ln>
        </p:spPr>
        <p:txBody>
          <a:bodyPr spcFirstLastPara="1" wrap="square" lIns="91433" tIns="45700" rIns="91433" bIns="45700" anchor="t" anchorCtr="0">
            <a:noAutofit/>
          </a:bodyPr>
          <a:lstStyle/>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Modèle Powerpoint entièrement personnalisable</a:t>
            </a:r>
          </a:p>
          <a:p>
            <a:pPr>
              <a:buClr>
                <a:srgbClr val="3181FF"/>
              </a:buClr>
              <a:buSzPct val="100000"/>
            </a:pPr>
            <a:endParaRPr lang="fr" sz="800" dirty="0">
              <a:solidFill>
                <a:srgbClr val="1F2532"/>
              </a:solidFill>
              <a:latin typeface="MULI REGULAR ROMAN" pitchFamily="2" charset="77"/>
              <a:ea typeface="Poppins SemiBold"/>
              <a:cs typeface="Poppins SemiBold"/>
              <a:sym typeface="Poppins SemiBold"/>
            </a:endParaRPr>
          </a:p>
          <a:p>
            <a:pPr marL="285750" indent="-285750">
              <a:buClr>
                <a:srgbClr val="3181FF"/>
              </a:buClr>
              <a:buSzPct val="100000"/>
              <a:buFont typeface="Wingdings" pitchFamily="2" charset="2"/>
              <a:buChar char="ü"/>
            </a:pPr>
            <a:r>
              <a:rPr lang="fr" sz="1400" dirty="0">
                <a:solidFill>
                  <a:srgbClr val="1F2532"/>
                </a:solidFill>
                <a:latin typeface="MULI REGULAR ROMAN" pitchFamily="2" charset="77"/>
                <a:ea typeface="Poppins SemiBold"/>
                <a:cs typeface="Poppins SemiBold"/>
                <a:sym typeface="Poppins SemiBold"/>
              </a:rPr>
              <a:t>Nos conseils et bonnes pratiques</a:t>
            </a:r>
          </a:p>
        </p:txBody>
      </p:sp>
      <p:grpSp>
        <p:nvGrpSpPr>
          <p:cNvPr id="2" name="Groupe 1">
            <a:extLst>
              <a:ext uri="{FF2B5EF4-FFF2-40B4-BE49-F238E27FC236}">
                <a16:creationId xmlns:a16="http://schemas.microsoft.com/office/drawing/2014/main" id="{C7B4E964-7848-1A2F-56BD-0E3CBAB550CC}"/>
              </a:ext>
            </a:extLst>
          </p:cNvPr>
          <p:cNvGrpSpPr/>
          <p:nvPr/>
        </p:nvGrpSpPr>
        <p:grpSpPr>
          <a:xfrm>
            <a:off x="6335791" y="456997"/>
            <a:ext cx="4925636" cy="5530979"/>
            <a:chOff x="6335791" y="863094"/>
            <a:chExt cx="4473559" cy="5023343"/>
          </a:xfrm>
        </p:grpSpPr>
        <p:pic>
          <p:nvPicPr>
            <p:cNvPr id="8" name="Image 7">
              <a:extLst>
                <a:ext uri="{FF2B5EF4-FFF2-40B4-BE49-F238E27FC236}">
                  <a16:creationId xmlns:a16="http://schemas.microsoft.com/office/drawing/2014/main" id="{09A2D79F-4B72-3C47-A7C2-2A8DF13861FB}"/>
                </a:ext>
              </a:extLst>
            </p:cNvPr>
            <p:cNvPicPr>
              <a:picLocks noChangeAspect="1"/>
            </p:cNvPicPr>
            <p:nvPr/>
          </p:nvPicPr>
          <p:blipFill>
            <a:blip r:embed="rId4"/>
            <a:stretch>
              <a:fillRect/>
            </a:stretch>
          </p:blipFill>
          <p:spPr>
            <a:xfrm>
              <a:off x="8203109" y="2285882"/>
              <a:ext cx="2606241" cy="3600555"/>
            </a:xfrm>
            <a:prstGeom prst="rect">
              <a:avLst/>
            </a:prstGeom>
            <a:effectLst>
              <a:outerShdw blurRad="571500" dist="203200" dir="3000000" algn="ctr" rotWithShape="0">
                <a:srgbClr val="000000">
                  <a:alpha val="20000"/>
                </a:srgbClr>
              </a:outerShdw>
            </a:effectLst>
          </p:spPr>
        </p:pic>
        <p:pic>
          <p:nvPicPr>
            <p:cNvPr id="4" name="Image 3" descr="Une image contenant texte&#10;&#10;Description générée automatiquement">
              <a:extLst>
                <a:ext uri="{FF2B5EF4-FFF2-40B4-BE49-F238E27FC236}">
                  <a16:creationId xmlns:a16="http://schemas.microsoft.com/office/drawing/2014/main" id="{5D4FA9C8-8FE8-F94E-9A14-B3E921360828}"/>
                </a:ext>
              </a:extLst>
            </p:cNvPr>
            <p:cNvPicPr>
              <a:picLocks noChangeAspect="1"/>
            </p:cNvPicPr>
            <p:nvPr/>
          </p:nvPicPr>
          <p:blipFill>
            <a:blip r:embed="rId5"/>
            <a:stretch>
              <a:fillRect/>
            </a:stretch>
          </p:blipFill>
          <p:spPr>
            <a:xfrm>
              <a:off x="6335791" y="863094"/>
              <a:ext cx="2849342" cy="3866048"/>
            </a:xfrm>
            <a:prstGeom prst="rect">
              <a:avLst/>
            </a:prstGeom>
            <a:effectLst>
              <a:outerShdw blurRad="571500" dist="203200" dir="3000000" algn="ctr" rotWithShape="0">
                <a:srgbClr val="000000">
                  <a:alpha val="20000"/>
                </a:srgbClr>
              </a:outerShdw>
            </a:effectLst>
          </p:spPr>
        </p:pic>
      </p:grpSp>
      <p:sp>
        <p:nvSpPr>
          <p:cNvPr id="11" name="Rectangle 10">
            <a:extLst>
              <a:ext uri="{FF2B5EF4-FFF2-40B4-BE49-F238E27FC236}">
                <a16:creationId xmlns:a16="http://schemas.microsoft.com/office/drawing/2014/main" id="{ED1F6CA1-F24D-7B93-5BFF-213F8FE22E66}"/>
              </a:ext>
            </a:extLst>
          </p:cNvPr>
          <p:cNvSpPr/>
          <p:nvPr/>
        </p:nvSpPr>
        <p:spPr>
          <a:xfrm>
            <a:off x="799087" y="594069"/>
            <a:ext cx="3404777" cy="326155"/>
          </a:xfrm>
          <a:prstGeom prst="rect">
            <a:avLst/>
          </a:prstGeom>
          <a:gradFill flip="none" rotWithShape="1">
            <a:gsLst>
              <a:gs pos="0">
                <a:srgbClr val="00CFA0"/>
              </a:gs>
              <a:gs pos="100000">
                <a:srgbClr val="008EC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Muli SemiBold Roman" pitchFamily="2" charset="77"/>
                <a:ea typeface="Calibri"/>
                <a:cs typeface="Calibri"/>
                <a:sym typeface="Calibri"/>
              </a:rPr>
              <a:t>Construction de votre programme</a:t>
            </a:r>
          </a:p>
        </p:txBody>
      </p:sp>
    </p:spTree>
    <p:extLst>
      <p:ext uri="{BB962C8B-B14F-4D97-AF65-F5344CB8AC3E}">
        <p14:creationId xmlns:p14="http://schemas.microsoft.com/office/powerpoint/2010/main" val="13934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ersonne, intérieur&#10;&#10;Description générée automatiquement">
            <a:extLst>
              <a:ext uri="{FF2B5EF4-FFF2-40B4-BE49-F238E27FC236}">
                <a16:creationId xmlns:a16="http://schemas.microsoft.com/office/drawing/2014/main" id="{DDFAF4BD-4CCE-754F-8A62-3BF2674902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1FC4A6B-5340-6949-918B-6D17C01980AD}"/>
              </a:ext>
            </a:extLst>
          </p:cNvPr>
          <p:cNvSpPr/>
          <p:nvPr/>
        </p:nvSpPr>
        <p:spPr>
          <a:xfrm>
            <a:off x="0" y="0"/>
            <a:ext cx="12191999" cy="6858000"/>
          </a:xfrm>
          <a:prstGeom prst="rect">
            <a:avLst/>
          </a:prstGeom>
          <a:gradFill>
            <a:gsLst>
              <a:gs pos="39000">
                <a:srgbClr val="3181FF">
                  <a:alpha val="97156"/>
                </a:srgbClr>
              </a:gs>
              <a:gs pos="100000">
                <a:srgbClr val="5F40D5">
                  <a:alpha val="78618"/>
                </a:srgbClr>
              </a:gs>
              <a:gs pos="0">
                <a:srgbClr val="5F40D5">
                  <a:alpha val="78061"/>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99EFE2BB-A575-F48F-7BC2-A439433B5623}"/>
              </a:ext>
            </a:extLst>
          </p:cNvPr>
          <p:cNvSpPr/>
          <p:nvPr/>
        </p:nvSpPr>
        <p:spPr>
          <a:xfrm>
            <a:off x="1254342" y="1716990"/>
            <a:ext cx="9683313" cy="3424007"/>
          </a:xfrm>
          <a:prstGeom prst="roundRect">
            <a:avLst>
              <a:gd name="adj" fmla="val 4043"/>
            </a:avLst>
          </a:prstGeom>
          <a:solidFill>
            <a:schemeClr val="lt1"/>
          </a:solidFill>
          <a:ln>
            <a:noFill/>
          </a:ln>
          <a:effectLst>
            <a:outerShdw blurRad="571500" dist="203200" dir="3000000" algn="ctr" rotWithShape="0">
              <a:srgbClr val="1F2532">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Google Shape;117;p23">
            <a:extLst>
              <a:ext uri="{FF2B5EF4-FFF2-40B4-BE49-F238E27FC236}">
                <a16:creationId xmlns:a16="http://schemas.microsoft.com/office/drawing/2014/main" id="{0DC2BA8C-1345-B680-BEA3-C6293F52FED2}"/>
              </a:ext>
            </a:extLst>
          </p:cNvPr>
          <p:cNvSpPr txBox="1"/>
          <p:nvPr/>
        </p:nvSpPr>
        <p:spPr>
          <a:xfrm>
            <a:off x="1955986" y="2562844"/>
            <a:ext cx="4921892" cy="1732298"/>
          </a:xfrm>
          <a:prstGeom prst="rect">
            <a:avLst/>
          </a:prstGeom>
          <a:noFill/>
          <a:ln>
            <a:noFill/>
          </a:ln>
        </p:spPr>
        <p:txBody>
          <a:bodyPr spcFirstLastPara="1" wrap="square" lIns="91433" tIns="45700" rIns="91433" bIns="45700" anchor="t" anchorCtr="0">
            <a:noAutofit/>
          </a:bodyPr>
          <a:lstStyle/>
          <a:p>
            <a:pPr>
              <a:buSzPts val="2300"/>
            </a:pPr>
            <a:r>
              <a:rPr lang="fr" sz="3200" b="1" dirty="0">
                <a:solidFill>
                  <a:srgbClr val="3181FF"/>
                </a:solidFill>
                <a:latin typeface="Poppins SemiBold" pitchFamily="2" charset="77"/>
                <a:ea typeface="Poppins SemiBold"/>
                <a:cs typeface="Poppins SemiBold" pitchFamily="2" charset="77"/>
                <a:sym typeface="Poppins SemiBold"/>
              </a:rPr>
              <a:t>Le livret de lancement</a:t>
            </a:r>
          </a:p>
          <a:p>
            <a:pPr>
              <a:buSzPts val="2300"/>
            </a:pPr>
            <a:endParaRPr lang="fr" sz="1400" dirty="0">
              <a:solidFill>
                <a:srgbClr val="1F2532"/>
              </a:solidFill>
              <a:latin typeface="MULI REGULAR ROMAN" pitchFamily="2" charset="77"/>
              <a:ea typeface="Poppins SemiBold"/>
              <a:cs typeface="Poppins SemiBold"/>
              <a:sym typeface="Poppins SemiBold"/>
            </a:endParaRPr>
          </a:p>
          <a:p>
            <a:pPr>
              <a:buSzPts val="2300"/>
            </a:pPr>
            <a:r>
              <a:rPr lang="fr" sz="1600" dirty="0">
                <a:solidFill>
                  <a:srgbClr val="1F2532"/>
                </a:solidFill>
                <a:latin typeface="MULI REGULAR ROMAN" pitchFamily="2" charset="77"/>
                <a:ea typeface="Poppins SemiBold"/>
                <a:cs typeface="Poppins SemiBold"/>
                <a:sym typeface="Poppins SemiBold"/>
              </a:rPr>
              <a:t>Avec ce livret, vous recevrez dès le début de notre partenariat un condensé de toute notre expertise en matière de cooptation, mobilité interne et déploiement de notre plateforme SaaS.</a:t>
            </a:r>
            <a:endParaRPr sz="1600" dirty="0">
              <a:solidFill>
                <a:srgbClr val="1F2532"/>
              </a:solidFill>
              <a:latin typeface="MULI REGULAR ROMAN" pitchFamily="2" charset="77"/>
              <a:ea typeface="Poppins SemiBold"/>
              <a:cs typeface="Poppins SemiBold"/>
              <a:sym typeface="Poppins SemiBold"/>
            </a:endParaRPr>
          </a:p>
        </p:txBody>
      </p:sp>
      <p:grpSp>
        <p:nvGrpSpPr>
          <p:cNvPr id="13" name="Groupe 12">
            <a:extLst>
              <a:ext uri="{FF2B5EF4-FFF2-40B4-BE49-F238E27FC236}">
                <a16:creationId xmlns:a16="http://schemas.microsoft.com/office/drawing/2014/main" id="{BBCADD9C-1514-5578-D1C6-0BE88C5CC388}"/>
              </a:ext>
            </a:extLst>
          </p:cNvPr>
          <p:cNvGrpSpPr/>
          <p:nvPr/>
        </p:nvGrpSpPr>
        <p:grpSpPr>
          <a:xfrm>
            <a:off x="7444412" y="2088252"/>
            <a:ext cx="2777566" cy="2681495"/>
            <a:chOff x="7153984" y="2209798"/>
            <a:chExt cx="2525761" cy="2438400"/>
          </a:xfrm>
        </p:grpSpPr>
        <p:sp>
          <p:nvSpPr>
            <p:cNvPr id="12" name="Rectangle 11">
              <a:extLst>
                <a:ext uri="{FF2B5EF4-FFF2-40B4-BE49-F238E27FC236}">
                  <a16:creationId xmlns:a16="http://schemas.microsoft.com/office/drawing/2014/main" id="{1DC609D8-06C2-5C54-D2B7-2F927C61AE7E}"/>
                </a:ext>
              </a:extLst>
            </p:cNvPr>
            <p:cNvSpPr/>
            <p:nvPr/>
          </p:nvSpPr>
          <p:spPr>
            <a:xfrm>
              <a:off x="7153984" y="2209798"/>
              <a:ext cx="2525761" cy="2438400"/>
            </a:xfrm>
            <a:prstGeom prst="rect">
              <a:avLst/>
            </a:prstGeom>
            <a:solidFill>
              <a:srgbClr val="F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38717BE4-E92B-A4C1-BCF8-4FC5FE2E0D0E}"/>
                </a:ext>
              </a:extLst>
            </p:cNvPr>
            <p:cNvPicPr>
              <a:picLocks noChangeAspect="1"/>
            </p:cNvPicPr>
            <p:nvPr/>
          </p:nvPicPr>
          <p:blipFill rotWithShape="1">
            <a:blip r:embed="rId3"/>
            <a:srcRect t="4638" r="373" b="5590"/>
            <a:stretch/>
          </p:blipFill>
          <p:spPr>
            <a:xfrm>
              <a:off x="7437085" y="2269088"/>
              <a:ext cx="2138096" cy="2295478"/>
            </a:xfrm>
            <a:prstGeom prst="rect">
              <a:avLst/>
            </a:prstGeom>
          </p:spPr>
        </p:pic>
      </p:grpSp>
      <p:pic>
        <p:nvPicPr>
          <p:cNvPr id="14" name="Image 13">
            <a:extLst>
              <a:ext uri="{FF2B5EF4-FFF2-40B4-BE49-F238E27FC236}">
                <a16:creationId xmlns:a16="http://schemas.microsoft.com/office/drawing/2014/main" id="{DD761903-5834-3A2F-4524-6DD9C9046A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9510" y="6181894"/>
            <a:ext cx="1512980" cy="261220"/>
          </a:xfrm>
          <a:prstGeom prst="rect">
            <a:avLst/>
          </a:prstGeom>
        </p:spPr>
      </p:pic>
    </p:spTree>
    <p:extLst>
      <p:ext uri="{BB962C8B-B14F-4D97-AF65-F5344CB8AC3E}">
        <p14:creationId xmlns:p14="http://schemas.microsoft.com/office/powerpoint/2010/main" val="3026172866"/>
      </p:ext>
    </p:extLst>
  </p:cSld>
  <p:clrMapOvr>
    <a:masterClrMapping/>
  </p:clrMapOvr>
</p:sld>
</file>

<file path=ppt/theme/theme1.xml><?xml version="1.0" encoding="utf-8"?>
<a:theme xmlns:a="http://schemas.openxmlformats.org/drawingml/2006/main" name="Crypto Master Slides">
  <a:themeElements>
    <a:clrScheme name="Keycoopt System">
      <a:dk1>
        <a:srgbClr val="00CFA0"/>
      </a:dk1>
      <a:lt1>
        <a:srgbClr val="FFFFFF"/>
      </a:lt1>
      <a:dk2>
        <a:srgbClr val="1F2432"/>
      </a:dk2>
      <a:lt2>
        <a:srgbClr val="FFFFFF"/>
      </a:lt2>
      <a:accent1>
        <a:srgbClr val="5F40D5"/>
      </a:accent1>
      <a:accent2>
        <a:srgbClr val="FF505C"/>
      </a:accent2>
      <a:accent3>
        <a:srgbClr val="D5D5F8"/>
      </a:accent3>
      <a:accent4>
        <a:srgbClr val="FFBA00"/>
      </a:accent4>
      <a:accent5>
        <a:srgbClr val="FFD300"/>
      </a:accent5>
      <a:accent6>
        <a:srgbClr val="00B09F"/>
      </a:accent6>
      <a:hlink>
        <a:srgbClr val="3081FF"/>
      </a:hlink>
      <a:folHlink>
        <a:srgbClr val="9F81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z KS - New" id="{34E130C3-DF9C-D64D-88E6-8B09EE87FDDA}" vid="{03BA4512-0713-8A46-B3B8-63D85E4D205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Crypto Master Slides</Template>
  <TotalTime>14733</TotalTime>
  <Words>1542</Words>
  <Application>Microsoft Office PowerPoint</Application>
  <PresentationFormat>Grand écran</PresentationFormat>
  <Paragraphs>226</Paragraphs>
  <Slides>26</Slides>
  <Notes>21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26</vt:i4>
      </vt:variant>
    </vt:vector>
  </HeadingPairs>
  <TitlesOfParts>
    <vt:vector size="37" baseType="lpstr">
      <vt:lpstr>Muli SemiBold Roman</vt:lpstr>
      <vt:lpstr>Poppins Medium</vt:lpstr>
      <vt:lpstr>Poppins SemiBold</vt:lpstr>
      <vt:lpstr>Arial</vt:lpstr>
      <vt:lpstr>Poppins</vt:lpstr>
      <vt:lpstr>Calibri</vt:lpstr>
      <vt:lpstr>Muli Regular Roman</vt:lpstr>
      <vt:lpstr>Wingdings</vt:lpstr>
      <vt:lpstr>Muli SemiBold Roman</vt:lpstr>
      <vt:lpstr>Muli Light Roman</vt:lpstr>
      <vt:lpstr>Crypto Master Slides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Reyda Moujahed</dc:creator>
  <cp:lastModifiedBy>Armand Bremme</cp:lastModifiedBy>
  <cp:revision>256</cp:revision>
  <dcterms:created xsi:type="dcterms:W3CDTF">2020-03-10T10:42:23Z</dcterms:created>
  <dcterms:modified xsi:type="dcterms:W3CDTF">2022-11-10T10:00:43Z</dcterms:modified>
</cp:coreProperties>
</file>