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9"/>
  </p:notesMasterIdLst>
  <p:sldIdLst>
    <p:sldId id="256" r:id="rId2"/>
    <p:sldId id="422" r:id="rId3"/>
    <p:sldId id="423" r:id="rId4"/>
    <p:sldId id="424" r:id="rId5"/>
    <p:sldId id="305" r:id="rId6"/>
    <p:sldId id="419" r:id="rId7"/>
    <p:sldId id="309" r:id="rId8"/>
    <p:sldId id="281" r:id="rId9"/>
    <p:sldId id="294" r:id="rId10"/>
    <p:sldId id="405" r:id="rId11"/>
    <p:sldId id="295" r:id="rId12"/>
    <p:sldId id="421" r:id="rId13"/>
    <p:sldId id="425" r:id="rId14"/>
    <p:sldId id="277" r:id="rId15"/>
    <p:sldId id="303" r:id="rId16"/>
    <p:sldId id="297" r:id="rId17"/>
    <p:sldId id="416" r:id="rId18"/>
    <p:sldId id="300" r:id="rId19"/>
    <p:sldId id="404" r:id="rId20"/>
    <p:sldId id="296" r:id="rId21"/>
    <p:sldId id="417" r:id="rId22"/>
    <p:sldId id="407" r:id="rId23"/>
    <p:sldId id="418" r:id="rId24"/>
    <p:sldId id="413" r:id="rId25"/>
    <p:sldId id="302" r:id="rId26"/>
    <p:sldId id="420" r:id="rId27"/>
    <p:sldId id="301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uli " pitchFamily="2" charset="77"/>
      <p:regular r:id="rId34"/>
      <p:bold r:id="rId35"/>
      <p:italic r:id="rId36"/>
      <p:boldItalic r:id="rId37"/>
    </p:embeddedFont>
    <p:embeddedFont>
      <p:font typeface="Muli Black Roman" pitchFamily="2" charset="77"/>
      <p:bold r:id="rId38"/>
    </p:embeddedFont>
    <p:embeddedFont>
      <p:font typeface="Muli Bold Italic" pitchFamily="2" charset="77"/>
      <p:bold r:id="rId39"/>
      <p:italic r:id="rId40"/>
      <p:boldItalic r:id="rId41"/>
    </p:embeddedFont>
    <p:embeddedFont>
      <p:font typeface="Muli Bold Roman" pitchFamily="2" charset="77"/>
      <p:bold r:id="rId42"/>
    </p:embeddedFont>
    <p:embeddedFont>
      <p:font typeface="Muli Bold Roman" pitchFamily="2" charset="77"/>
      <p:bold r:id="rId42"/>
    </p:embeddedFont>
    <p:embeddedFont>
      <p:font typeface="Muli ExtraLight Roman" pitchFamily="2" charset="77"/>
      <p:regular r:id="rId43"/>
    </p:embeddedFont>
    <p:embeddedFont>
      <p:font typeface="Muli ExtraLight Roman" pitchFamily="2" charset="77"/>
      <p:regular r:id="rId43"/>
    </p:embeddedFont>
    <p:embeddedFont>
      <p:font typeface="Muli Italic" pitchFamily="2" charset="77"/>
      <p:italic r:id="rId44"/>
    </p:embeddedFont>
    <p:embeddedFont>
      <p:font typeface="Muli light  Roman" pitchFamily="2" charset="77"/>
      <p:regular r:id="rId45"/>
      <p:bold r:id="rId46"/>
      <p:italic r:id="rId47"/>
      <p:boldItalic r:id="rId48"/>
    </p:embeddedFont>
    <p:embeddedFont>
      <p:font typeface="Muli Light Italic" pitchFamily="2" charset="77"/>
      <p:italic r:id="rId49"/>
    </p:embeddedFont>
    <p:embeddedFont>
      <p:font typeface="Muli Light Roman" pitchFamily="2" charset="77"/>
      <p:regular r:id="rId50"/>
    </p:embeddedFont>
    <p:embeddedFont>
      <p:font typeface="Muli Light Roman" pitchFamily="2" charset="77"/>
      <p:regular r:id="rId50"/>
    </p:embeddedFont>
    <p:embeddedFont>
      <p:font typeface="Muli Regular Roman" pitchFamily="2" charset="77"/>
      <p:regular r:id="rId51"/>
    </p:embeddedFont>
    <p:embeddedFont>
      <p:font typeface="Muli Regular Roman" pitchFamily="2" charset="77"/>
      <p:regular r:id="rId51"/>
    </p:embeddedFont>
    <p:embeddedFont>
      <p:font typeface="MULI ROMAN" pitchFamily="2" charset="77"/>
      <p:regular r:id="rId52"/>
    </p:embeddedFont>
    <p:embeddedFont>
      <p:font typeface="Muli SemiBold Italic" pitchFamily="2" charset="77"/>
      <p:bold r:id="rId53"/>
      <p:italic r:id="rId54"/>
      <p:boldItalic r:id="rId55"/>
    </p:embeddedFont>
    <p:embeddedFont>
      <p:font typeface="Muli SemiBold Roman" pitchFamily="2" charset="77"/>
      <p:regular r:id="rId56"/>
      <p:bold r:id="rId57"/>
    </p:embeddedFont>
    <p:embeddedFont>
      <p:font typeface="Poppins" pitchFamily="2" charset="77"/>
      <p:regular r:id="rId58"/>
      <p:bold r:id="rId59"/>
      <p:italic r:id="rId60"/>
      <p:boldItalic r:id="rId61"/>
    </p:embeddedFont>
    <p:embeddedFont>
      <p:font typeface="Poppins Light" pitchFamily="2" charset="77"/>
      <p:regular r:id="rId62"/>
      <p:italic r:id="rId63"/>
    </p:embeddedFont>
    <p:embeddedFont>
      <p:font typeface="Poppins Medium" pitchFamily="2" charset="77"/>
      <p:regular r:id="rId64"/>
      <p:italic r:id="rId65"/>
    </p:embeddedFont>
    <p:embeddedFont>
      <p:font typeface="Poppins SemiBold" pitchFamily="2" charset="77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6FF"/>
    <a:srgbClr val="FFFFFF"/>
    <a:srgbClr val="257AFF"/>
    <a:srgbClr val="F8F9FD"/>
    <a:srgbClr val="3387FF"/>
    <a:srgbClr val="3E77FF"/>
    <a:srgbClr val="008EC5"/>
    <a:srgbClr val="00A4B9"/>
    <a:srgbClr val="00B9AC"/>
    <a:srgbClr val="00C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6" autoAdjust="0"/>
    <p:restoredTop sz="97026"/>
  </p:normalViewPr>
  <p:slideViewPr>
    <p:cSldViewPr snapToGrid="0">
      <p:cViewPr varScale="1">
        <p:scale>
          <a:sx n="94" d="100"/>
          <a:sy n="94" d="100"/>
        </p:scale>
        <p:origin x="200" y="4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des exemples visuels de ce qu’on fait (</a:t>
            </a:r>
            <a:r>
              <a:rPr lang="fr-FR" dirty="0" err="1"/>
              <a:t>mockups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271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09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240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136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 compléter</a:t>
            </a:r>
          </a:p>
        </p:txBody>
      </p:sp>
    </p:spTree>
    <p:extLst>
      <p:ext uri="{BB962C8B-B14F-4D97-AF65-F5344CB8AC3E}">
        <p14:creationId xmlns:p14="http://schemas.microsoft.com/office/powerpoint/2010/main" val="2038937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93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579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98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256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Slide à travailler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41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425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17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879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42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18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Rogner la fin de la vidéo</a:t>
            </a:r>
          </a:p>
        </p:txBody>
      </p:sp>
    </p:spTree>
    <p:extLst>
      <p:ext uri="{BB962C8B-B14F-4D97-AF65-F5344CB8AC3E}">
        <p14:creationId xmlns:p14="http://schemas.microsoft.com/office/powerpoint/2010/main" val="380005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458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Texte non travaillé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827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userDrawn="1">
  <p:cSld name="Slide simpl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 userDrawn="1"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preserve="1" userDrawn="1">
  <p:cSld name="5_Tata letak Kustom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 userDrawn="1"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16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preserve="1" userDrawn="1">
  <p:cSld name="5_Tata letak Kustom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 userDrawn="1">
  <p:cSld name="Slide responsive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 rot="6200683">
            <a:off x="4392866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2"/>
          <p:cNvSpPr/>
          <p:nvPr/>
        </p:nvSpPr>
        <p:spPr>
          <a:xfrm rot="6197711">
            <a:off x="9827281" y="-312875"/>
            <a:ext cx="2167963" cy="3113816"/>
          </a:xfrm>
          <a:custGeom>
            <a:avLst/>
            <a:gdLst/>
            <a:ahLst/>
            <a:cxnLst/>
            <a:rect l="l" t="t" r="r" b="b"/>
            <a:pathLst>
              <a:path w="2167662" h="3113383" extrusionOk="0">
                <a:moveTo>
                  <a:pt x="176232" y="3113383"/>
                </a:moveTo>
                <a:lnTo>
                  <a:pt x="0" y="2370482"/>
                </a:lnTo>
                <a:lnTo>
                  <a:pt x="121754" y="2339176"/>
                </a:lnTo>
                <a:cubicBezTo>
                  <a:pt x="864344" y="2108206"/>
                  <a:pt x="1403520" y="1415544"/>
                  <a:pt x="1403520" y="596951"/>
                </a:cubicBezTo>
                <a:cubicBezTo>
                  <a:pt x="1403520" y="471013"/>
                  <a:pt x="1390759" y="348057"/>
                  <a:pt x="1366458" y="229303"/>
                </a:cubicBezTo>
                <a:lnTo>
                  <a:pt x="1352812" y="176232"/>
                </a:lnTo>
                <a:lnTo>
                  <a:pt x="2095713" y="0"/>
                </a:lnTo>
                <a:lnTo>
                  <a:pt x="2115075" y="75302"/>
                </a:lnTo>
                <a:cubicBezTo>
                  <a:pt x="2149555" y="243799"/>
                  <a:pt x="2167662" y="418261"/>
                  <a:pt x="2167662" y="596951"/>
                </a:cubicBezTo>
                <a:cubicBezTo>
                  <a:pt x="2167662" y="1758438"/>
                  <a:pt x="1402635" y="2741245"/>
                  <a:pt x="348986" y="3068963"/>
                </a:cubicBezTo>
                <a:close/>
              </a:path>
            </a:pathLst>
          </a:cu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C0A8D36-A6AD-B348-A00F-2F689752A836}"/>
              </a:ext>
            </a:extLst>
          </p:cNvPr>
          <p:cNvSpPr/>
          <p:nvPr userDrawn="1"/>
        </p:nvSpPr>
        <p:spPr>
          <a:xfrm>
            <a:off x="7614691" y="2078609"/>
            <a:ext cx="7680308" cy="7680308"/>
          </a:xfrm>
          <a:prstGeom prst="ellipse">
            <a:avLst/>
          </a:prstGeom>
          <a:gradFill flip="none" rotWithShape="1">
            <a:gsLst>
              <a:gs pos="0">
                <a:srgbClr val="00CFA0"/>
              </a:gs>
              <a:gs pos="100000">
                <a:srgbClr val="00A6C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1_Portfolio 2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5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1_Portfolio 2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D613414-3DF6-B445-A63C-CD78115DDE88}"/>
              </a:ext>
            </a:extLst>
          </p:cNvPr>
          <p:cNvSpPr/>
          <p:nvPr userDrawn="1"/>
        </p:nvSpPr>
        <p:spPr>
          <a:xfrm>
            <a:off x="-3201761" y="3017846"/>
            <a:ext cx="7680308" cy="7680308"/>
          </a:xfrm>
          <a:prstGeom prst="ellipse">
            <a:avLst/>
          </a:prstGeom>
          <a:gradFill flip="none" rotWithShape="1">
            <a:gsLst>
              <a:gs pos="0">
                <a:srgbClr val="00CFA0"/>
              </a:gs>
              <a:gs pos="100000">
                <a:srgbClr val="00A6C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 dirty="0"/>
          </a:p>
        </p:txBody>
      </p:sp>
    </p:spTree>
    <p:extLst>
      <p:ext uri="{BB962C8B-B14F-4D97-AF65-F5344CB8AC3E}">
        <p14:creationId xmlns:p14="http://schemas.microsoft.com/office/powerpoint/2010/main" val="196677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Slide Break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F9BA57-9713-3847-88C8-F7436B7FC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" userDrawn="1">
  <p:cSld name="Portfolio 3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 rot="6200671">
            <a:off x="3901975" y="1615879"/>
            <a:ext cx="4757247" cy="4757247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4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6" r:id="rId3"/>
    <p:sldLayoutId id="2147483658" r:id="rId4"/>
    <p:sldLayoutId id="2147483664" r:id="rId5"/>
    <p:sldLayoutId id="2147483668" r:id="rId6"/>
    <p:sldLayoutId id="2147483665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e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11" Type="http://schemas.openxmlformats.org/officeDocument/2006/relationships/image" Target="../media/image16.png"/><Relationship Id="rId5" Type="http://schemas.openxmlformats.org/officeDocument/2006/relationships/image" Target="../media/image68.png"/><Relationship Id="rId10" Type="http://schemas.openxmlformats.org/officeDocument/2006/relationships/image" Target="../media/image73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.wdp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emf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26" Type="http://schemas.openxmlformats.org/officeDocument/2006/relationships/image" Target="../media/image111.tiff"/><Relationship Id="rId39" Type="http://schemas.openxmlformats.org/officeDocument/2006/relationships/image" Target="../media/image124.tiff"/><Relationship Id="rId21" Type="http://schemas.openxmlformats.org/officeDocument/2006/relationships/image" Target="../media/image106.jpeg"/><Relationship Id="rId34" Type="http://schemas.openxmlformats.org/officeDocument/2006/relationships/image" Target="../media/image119.jpe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1.tiff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6.tiff"/><Relationship Id="rId24" Type="http://schemas.openxmlformats.org/officeDocument/2006/relationships/image" Target="../media/image109.png"/><Relationship Id="rId32" Type="http://schemas.openxmlformats.org/officeDocument/2006/relationships/image" Target="../media/image117.jpe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" Type="http://schemas.openxmlformats.org/officeDocument/2006/relationships/image" Target="../media/image90.jpeg"/><Relationship Id="rId15" Type="http://schemas.openxmlformats.org/officeDocument/2006/relationships/image" Target="../media/image100.tiff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tiff"/><Relationship Id="rId10" Type="http://schemas.openxmlformats.org/officeDocument/2006/relationships/image" Target="../media/image95.tiff"/><Relationship Id="rId19" Type="http://schemas.openxmlformats.org/officeDocument/2006/relationships/image" Target="../media/image104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jpe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jpeg"/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tiff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F949D5A-1704-2D45-B6B2-1114CB6DDFA2}"/>
              </a:ext>
            </a:extLst>
          </p:cNvPr>
          <p:cNvGrpSpPr/>
          <p:nvPr/>
        </p:nvGrpSpPr>
        <p:grpSpPr>
          <a:xfrm>
            <a:off x="879932" y="4454868"/>
            <a:ext cx="1748272" cy="406926"/>
            <a:chOff x="1949531" y="2226777"/>
            <a:chExt cx="1363490" cy="305195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F5F0B43A-6FF4-5B49-AFEB-7286EEFB857B}"/>
                </a:ext>
              </a:extLst>
            </p:cNvPr>
            <p:cNvSpPr/>
            <p:nvPr/>
          </p:nvSpPr>
          <p:spPr>
            <a:xfrm>
              <a:off x="1949531" y="2226777"/>
              <a:ext cx="1363489" cy="305195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9712767-0CEA-3F45-9DA3-7385B90BF5D7}"/>
                </a:ext>
              </a:extLst>
            </p:cNvPr>
            <p:cNvSpPr txBox="1"/>
            <p:nvPr/>
          </p:nvSpPr>
          <p:spPr>
            <a:xfrm>
              <a:off x="1977564" y="2252417"/>
              <a:ext cx="13354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</a:rPr>
                <a:t>Employer brand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3A39E7F-CE63-104E-82BD-1D759E59B5A6}"/>
              </a:ext>
            </a:extLst>
          </p:cNvPr>
          <p:cNvGrpSpPr/>
          <p:nvPr/>
        </p:nvGrpSpPr>
        <p:grpSpPr>
          <a:xfrm>
            <a:off x="879935" y="3888262"/>
            <a:ext cx="1094077" cy="406926"/>
            <a:chOff x="1949532" y="2226777"/>
            <a:chExt cx="820557" cy="305195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68E27CD-D413-4549-A781-08F053605EB8}"/>
                </a:ext>
              </a:extLst>
            </p:cNvPr>
            <p:cNvSpPr/>
            <p:nvPr/>
          </p:nvSpPr>
          <p:spPr>
            <a:xfrm>
              <a:off x="1949532" y="2226777"/>
              <a:ext cx="820557" cy="305195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AD08197-6A31-F343-A995-9B5C5C8AAE7B}"/>
                </a:ext>
              </a:extLst>
            </p:cNvPr>
            <p:cNvSpPr txBox="1"/>
            <p:nvPr/>
          </p:nvSpPr>
          <p:spPr>
            <a:xfrm>
              <a:off x="1977564" y="2252417"/>
              <a:ext cx="79252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chemeClr val="bg1"/>
                  </a:solidFill>
                  <a:latin typeface="Muli SemiBold Roman" pitchFamily="2" charset="77"/>
                </a:rPr>
                <a:t>Referrals</a:t>
              </a:r>
              <a:endParaRPr lang="fr-FR" sz="1600" b="1" dirty="0">
                <a:solidFill>
                  <a:schemeClr val="bg1"/>
                </a:solidFill>
                <a:latin typeface="Muli SemiBold Roman" pitchFamily="2" charset="77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0CCE0A-86EF-7640-9542-86913F1F718E}"/>
              </a:ext>
            </a:extLst>
          </p:cNvPr>
          <p:cNvGrpSpPr/>
          <p:nvPr/>
        </p:nvGrpSpPr>
        <p:grpSpPr>
          <a:xfrm>
            <a:off x="2115264" y="3890167"/>
            <a:ext cx="1741183" cy="405021"/>
            <a:chOff x="1949529" y="2226777"/>
            <a:chExt cx="1498445" cy="31696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FA711EE-2301-A140-A31B-70C36C2BF962}"/>
                </a:ext>
              </a:extLst>
            </p:cNvPr>
            <p:cNvSpPr/>
            <p:nvPr/>
          </p:nvSpPr>
          <p:spPr>
            <a:xfrm>
              <a:off x="1949529" y="2226777"/>
              <a:ext cx="1498445" cy="316962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D659BAA-EFE6-3A4C-8017-7B93561FBE83}"/>
                </a:ext>
              </a:extLst>
            </p:cNvPr>
            <p:cNvSpPr txBox="1"/>
            <p:nvPr/>
          </p:nvSpPr>
          <p:spPr>
            <a:xfrm>
              <a:off x="1949529" y="2254649"/>
              <a:ext cx="1498445" cy="264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chemeClr val="bg1"/>
                  </a:solidFill>
                  <a:latin typeface="Muli SemiBold Roman" pitchFamily="2" charset="77"/>
                </a:rPr>
                <a:t>Internal</a:t>
              </a:r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</a:rPr>
                <a:t> </a:t>
              </a:r>
              <a:r>
                <a:rPr lang="fr-FR" sz="1600" b="1" dirty="0" err="1">
                  <a:solidFill>
                    <a:schemeClr val="bg1"/>
                  </a:solidFill>
                  <a:latin typeface="Muli SemiBold Roman" pitchFamily="2" charset="77"/>
                </a:rPr>
                <a:t>mobility</a:t>
              </a:r>
              <a:endParaRPr lang="fr-FR" sz="1600" b="1" dirty="0">
                <a:solidFill>
                  <a:schemeClr val="bg1"/>
                </a:solidFill>
                <a:latin typeface="Muli SemiBold Roman" pitchFamily="2" charset="77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E5A7086-3C0E-8E4C-9261-D44B54E1A266}"/>
              </a:ext>
            </a:extLst>
          </p:cNvPr>
          <p:cNvSpPr txBox="1"/>
          <p:nvPr/>
        </p:nvSpPr>
        <p:spPr>
          <a:xfrm>
            <a:off x="788105" y="2756848"/>
            <a:ext cx="485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1F2532"/>
                </a:solidFill>
                <a:latin typeface="Muli SemiBold Roman" pitchFamily="2" charset="77"/>
              </a:rPr>
              <a:t>Turn</a:t>
            </a:r>
            <a:r>
              <a:rPr lang="fr-FR" sz="2400" b="1" dirty="0">
                <a:solidFill>
                  <a:srgbClr val="1F2532"/>
                </a:solidFill>
                <a:latin typeface="Muli SemiBold Roman" pitchFamily="2" charset="77"/>
              </a:rPr>
              <a:t> </a:t>
            </a:r>
            <a:r>
              <a:rPr lang="fr-FR" sz="2400" b="1" dirty="0" err="1">
                <a:solidFill>
                  <a:srgbClr val="1F2532"/>
                </a:solidFill>
                <a:latin typeface="Muli SemiBold Roman" pitchFamily="2" charset="77"/>
              </a:rPr>
              <a:t>your</a:t>
            </a:r>
            <a:r>
              <a:rPr lang="fr-FR" sz="2400" b="1" dirty="0">
                <a:solidFill>
                  <a:srgbClr val="1F2532"/>
                </a:solidFill>
                <a:latin typeface="Muli SemiBold Roman" pitchFamily="2" charset="77"/>
              </a:rPr>
              <a:t> </a:t>
            </a:r>
            <a:r>
              <a:rPr lang="fr-FR" sz="2400" b="1" dirty="0" err="1">
                <a:solidFill>
                  <a:srgbClr val="00CFA0"/>
                </a:solidFill>
                <a:latin typeface="Muli SemiBold Roman" pitchFamily="2" charset="77"/>
              </a:rPr>
              <a:t>co-workers</a:t>
            </a:r>
            <a:r>
              <a:rPr lang="fr-FR" sz="2400" b="1" dirty="0">
                <a:solidFill>
                  <a:srgbClr val="1F2532"/>
                </a:solidFill>
                <a:latin typeface="Muli SemiBold Roman" pitchFamily="2" charset="77"/>
              </a:rPr>
              <a:t> </a:t>
            </a:r>
            <a:r>
              <a:rPr lang="fr-FR" sz="2400" b="1" dirty="0" err="1">
                <a:solidFill>
                  <a:srgbClr val="1F2532"/>
                </a:solidFill>
                <a:latin typeface="Muli SemiBold Roman" pitchFamily="2" charset="77"/>
              </a:rPr>
              <a:t>into</a:t>
            </a:r>
            <a:r>
              <a:rPr lang="fr-FR" sz="2400" b="1" dirty="0">
                <a:solidFill>
                  <a:srgbClr val="1F2532"/>
                </a:solidFill>
                <a:latin typeface="Muli SemiBold Roman" pitchFamily="2" charset="77"/>
              </a:rPr>
              <a:t> </a:t>
            </a:r>
            <a:r>
              <a:rPr lang="fr-FR" sz="2400" b="1" dirty="0" err="1">
                <a:solidFill>
                  <a:srgbClr val="1F2532"/>
                </a:solidFill>
                <a:latin typeface="Muli SemiBold Roman" pitchFamily="2" charset="77"/>
              </a:rPr>
              <a:t>your</a:t>
            </a:r>
            <a:endParaRPr lang="fr-FR" sz="2400" b="1" dirty="0">
              <a:solidFill>
                <a:srgbClr val="1F2532"/>
              </a:solidFill>
              <a:latin typeface="Muli SemiBold Roman" pitchFamily="2" charset="77"/>
            </a:endParaRPr>
          </a:p>
          <a:p>
            <a:r>
              <a:rPr lang="fr-FR" sz="2400" b="1" dirty="0">
                <a:solidFill>
                  <a:srgbClr val="00CFA0"/>
                </a:solidFill>
                <a:latin typeface="Muli SemiBold Roman" pitchFamily="2" charset="77"/>
              </a:rPr>
              <a:t>best </a:t>
            </a:r>
            <a:r>
              <a:rPr lang="fr-FR" sz="2400" b="1" dirty="0" err="1">
                <a:solidFill>
                  <a:srgbClr val="00CFA0"/>
                </a:solidFill>
                <a:latin typeface="Muli SemiBold Roman" pitchFamily="2" charset="77"/>
              </a:rPr>
              <a:t>ambassadors</a:t>
            </a:r>
            <a:r>
              <a:rPr lang="fr-FR" sz="2400" b="1" dirty="0">
                <a:solidFill>
                  <a:srgbClr val="00CFA0"/>
                </a:solidFill>
                <a:latin typeface="Muli SemiBold Roman" pitchFamily="2" charset="77"/>
              </a:rPr>
              <a:t>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B749F60-9C0E-4EA2-9DF1-4D60D1ACD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876" y="2036932"/>
            <a:ext cx="3182425" cy="5260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8EA121-C344-1B80-3F7E-6C0D11128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313" y="0"/>
            <a:ext cx="67805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5BA243-D3D2-8C48-8DED-2B9A036CF1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9483" y="-574461"/>
            <a:ext cx="14891483" cy="8376459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EBF6E2DF-DD01-E64E-A421-A01749BDCAE0}"/>
              </a:ext>
            </a:extLst>
          </p:cNvPr>
          <p:cNvGrpSpPr/>
          <p:nvPr/>
        </p:nvGrpSpPr>
        <p:grpSpPr>
          <a:xfrm>
            <a:off x="696432" y="518517"/>
            <a:ext cx="5575633" cy="1936905"/>
            <a:chOff x="522324" y="776169"/>
            <a:chExt cx="4181725" cy="1452680"/>
          </a:xfrm>
        </p:grpSpPr>
        <p:sp>
          <p:nvSpPr>
            <p:cNvPr id="15" name="Google Shape;126;p24">
              <a:extLst>
                <a:ext uri="{FF2B5EF4-FFF2-40B4-BE49-F238E27FC236}">
                  <a16:creationId xmlns:a16="http://schemas.microsoft.com/office/drawing/2014/main" id="{6C5F57ED-8003-B140-AE49-16D8D87144DC}"/>
                </a:ext>
              </a:extLst>
            </p:cNvPr>
            <p:cNvSpPr txBox="1"/>
            <p:nvPr/>
          </p:nvSpPr>
          <p:spPr>
            <a:xfrm>
              <a:off x="522325" y="776169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20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Main </a:t>
              </a:r>
              <a:r>
                <a:rPr lang="fr-FR" sz="20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features</a:t>
              </a:r>
              <a:endParaRPr lang="fr-FR" sz="3200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32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7;p23">
              <a:extLst>
                <a:ext uri="{FF2B5EF4-FFF2-40B4-BE49-F238E27FC236}">
                  <a16:creationId xmlns:a16="http://schemas.microsoft.com/office/drawing/2014/main" id="{FA9983DC-86D3-E14C-94E1-D7BF24CC5CCB}"/>
                </a:ext>
              </a:extLst>
            </p:cNvPr>
            <p:cNvSpPr txBox="1"/>
            <p:nvPr/>
          </p:nvSpPr>
          <p:spPr>
            <a:xfrm>
              <a:off x="522324" y="1111974"/>
              <a:ext cx="4181725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 unique co-worker and candidate experience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1" name="Google Shape;79;p19">
            <a:extLst>
              <a:ext uri="{FF2B5EF4-FFF2-40B4-BE49-F238E27FC236}">
                <a16:creationId xmlns:a16="http://schemas.microsoft.com/office/drawing/2014/main" id="{3C5CF274-EBAF-7946-B803-F90473FB5799}"/>
              </a:ext>
            </a:extLst>
          </p:cNvPr>
          <p:cNvSpPr txBox="1"/>
          <p:nvPr/>
        </p:nvSpPr>
        <p:spPr>
          <a:xfrm>
            <a:off x="696433" y="2323611"/>
            <a:ext cx="4916006" cy="59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Send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a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powerful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and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very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positive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trusted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message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sym typeface="Muli"/>
              </a:rPr>
              <a:t>that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sym typeface="Muli"/>
              </a:rPr>
              <a:t> relies on full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sym typeface="Muli"/>
              </a:rPr>
              <a:t>transparency</a:t>
            </a:r>
            <a:endParaRPr lang="fr-FR" sz="1600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22" name="Google Shape;79;p19">
            <a:extLst>
              <a:ext uri="{FF2B5EF4-FFF2-40B4-BE49-F238E27FC236}">
                <a16:creationId xmlns:a16="http://schemas.microsoft.com/office/drawing/2014/main" id="{39CC31F6-E255-9C47-9EDA-601F2E3918B4}"/>
              </a:ext>
            </a:extLst>
          </p:cNvPr>
          <p:cNvSpPr txBox="1"/>
          <p:nvPr/>
        </p:nvSpPr>
        <p:spPr>
          <a:xfrm>
            <a:off x="696433" y="3397008"/>
            <a:ext cx="5167200" cy="93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Candidates and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co-workers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are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aware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of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each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step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of the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recruiting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process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thanks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to an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automated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email workflow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CE3102-95A0-45F5-993E-5FDAE54F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35" y="6433445"/>
            <a:ext cx="1365903" cy="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06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49471A6-50A0-3847-91EF-00A2AA9740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51481" cy="6858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9F820EE-2782-D241-9808-DA1F55F24432}"/>
              </a:ext>
            </a:extLst>
          </p:cNvPr>
          <p:cNvGrpSpPr/>
          <p:nvPr/>
        </p:nvGrpSpPr>
        <p:grpSpPr>
          <a:xfrm>
            <a:off x="5779801" y="591165"/>
            <a:ext cx="5997671" cy="1943041"/>
            <a:chOff x="522325" y="776166"/>
            <a:chExt cx="4498253" cy="1457281"/>
          </a:xfrm>
        </p:grpSpPr>
        <p:sp>
          <p:nvSpPr>
            <p:cNvPr id="19" name="Google Shape;126;p24">
              <a:extLst>
                <a:ext uri="{FF2B5EF4-FFF2-40B4-BE49-F238E27FC236}">
                  <a16:creationId xmlns:a16="http://schemas.microsoft.com/office/drawing/2014/main" id="{27CCE8A8-B12A-E646-B5BE-7055B64D0F56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Key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functionalities</a:t>
              </a:r>
              <a:endPara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7;p23">
              <a:extLst>
                <a:ext uri="{FF2B5EF4-FFF2-40B4-BE49-F238E27FC236}">
                  <a16:creationId xmlns:a16="http://schemas.microsoft.com/office/drawing/2014/main" id="{7CA7921F-8D57-5045-BA2F-02715A912597}"/>
                </a:ext>
              </a:extLst>
            </p:cNvPr>
            <p:cNvSpPr txBox="1"/>
            <p:nvPr/>
          </p:nvSpPr>
          <p:spPr>
            <a:xfrm>
              <a:off x="522325" y="1111974"/>
              <a:ext cx="4498253" cy="11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en-US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Communicating in your style and managing your community</a:t>
              </a:r>
            </a:p>
          </p:txBody>
        </p:sp>
      </p:grpSp>
      <p:sp>
        <p:nvSpPr>
          <p:cNvPr id="24" name="Google Shape;79;p19">
            <a:extLst>
              <a:ext uri="{FF2B5EF4-FFF2-40B4-BE49-F238E27FC236}">
                <a16:creationId xmlns:a16="http://schemas.microsoft.com/office/drawing/2014/main" id="{E12121AB-4A38-C64D-856E-A37F5DF6F27B}"/>
              </a:ext>
            </a:extLst>
          </p:cNvPr>
          <p:cNvSpPr txBox="1"/>
          <p:nvPr/>
        </p:nvSpPr>
        <p:spPr>
          <a:xfrm>
            <a:off x="6636688" y="3149992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Your</a:t>
            </a:r>
            <a:r>
              <a:rPr lang="en-US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 </a:t>
            </a:r>
            <a:r>
              <a:rPr lang="en-US" sz="1600" b="1" dirty="0">
                <a:solidFill>
                  <a:srgbClr val="3181FF"/>
                </a:solidFill>
                <a:latin typeface="Muli Bold Roman"/>
                <a:ea typeface="Muli Bold Roman"/>
                <a:cs typeface="Muli Bold Roman"/>
                <a:sym typeface="Muli"/>
              </a:rPr>
              <a:t>employer brand is front and center </a:t>
            </a: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from the login page</a:t>
            </a:r>
            <a:endParaRPr lang="en-US"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25" name="Google Shape;79;p19">
            <a:extLst>
              <a:ext uri="{FF2B5EF4-FFF2-40B4-BE49-F238E27FC236}">
                <a16:creationId xmlns:a16="http://schemas.microsoft.com/office/drawing/2014/main" id="{A0A016DD-9346-1545-9D86-D314580E20EE}"/>
              </a:ext>
            </a:extLst>
          </p:cNvPr>
          <p:cNvSpPr txBox="1"/>
          <p:nvPr/>
        </p:nvSpPr>
        <p:spPr>
          <a:xfrm>
            <a:off x="6636688" y="3963176"/>
            <a:ext cx="4879201" cy="804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Several</a:t>
            </a:r>
            <a:r>
              <a:rPr lang="en-US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 </a:t>
            </a:r>
            <a:r>
              <a:rPr lang="en-US" sz="1600" b="1" dirty="0">
                <a:solidFill>
                  <a:srgbClr val="3181FF"/>
                </a:solidFill>
                <a:latin typeface="Muli Bold Roman"/>
                <a:ea typeface="Muli Bold Roman"/>
                <a:cs typeface="Muli Bold Roman"/>
                <a:sym typeface="Muli"/>
              </a:rPr>
              <a:t>community management and gamification tools</a:t>
            </a: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(Newsfeed, Badges, Reward Levels...)</a:t>
            </a:r>
            <a:endParaRPr lang="en-US"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pic>
        <p:nvPicPr>
          <p:cNvPr id="16" name="Image 1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140AFFE6-3745-544E-8EBC-4A47AA3139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222" y="6196151"/>
            <a:ext cx="1492928" cy="23340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D800D4-3044-DA4E-A75D-B567A4FDD21D}"/>
              </a:ext>
            </a:extLst>
          </p:cNvPr>
          <p:cNvGrpSpPr/>
          <p:nvPr/>
        </p:nvGrpSpPr>
        <p:grpSpPr>
          <a:xfrm>
            <a:off x="519731" y="467433"/>
            <a:ext cx="5513377" cy="5791385"/>
            <a:chOff x="721970" y="309094"/>
            <a:chExt cx="5798075" cy="60847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BFC242-11C6-644F-81EB-72C7B782D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3150114"/>
              <a:ext cx="5001818" cy="3243727"/>
            </a:xfrm>
            <a:prstGeom prst="rect">
              <a:avLst/>
            </a:prstGeom>
            <a:effectLst>
              <a:outerShdw blurRad="782690" dist="209371" dir="2988255" sx="99984" sy="99984" algn="ctr" rotWithShape="0">
                <a:srgbClr val="000000">
                  <a:alpha val="10042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893FA1F-F191-6448-A769-C0055E28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970" y="309094"/>
              <a:ext cx="5001815" cy="3243726"/>
            </a:xfrm>
            <a:prstGeom prst="rect">
              <a:avLst/>
            </a:prstGeom>
            <a:effectLst>
              <a:outerShdw blurRad="786486" dist="206411" dir="5400000" algn="ctr" rotWithShape="0">
                <a:srgbClr val="000000">
                  <a:alpha val="10061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0724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2036A8-846D-ED45-B7B7-8BC2DA44ADE2}"/>
              </a:ext>
            </a:extLst>
          </p:cNvPr>
          <p:cNvGrpSpPr/>
          <p:nvPr/>
        </p:nvGrpSpPr>
        <p:grpSpPr>
          <a:xfrm>
            <a:off x="731982" y="1648352"/>
            <a:ext cx="2283753" cy="4635036"/>
            <a:chOff x="1428750" y="1685755"/>
            <a:chExt cx="2283753" cy="4635036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1A40F2E-9551-BD41-A7E6-3ED322D59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8750" y="1685755"/>
              <a:ext cx="2283753" cy="4635036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A057123-DF6C-AE40-839E-BFC376F75E65}"/>
                </a:ext>
              </a:extLst>
            </p:cNvPr>
            <p:cNvGrpSpPr/>
            <p:nvPr/>
          </p:nvGrpSpPr>
          <p:grpSpPr>
            <a:xfrm>
              <a:off x="2138526" y="2717520"/>
              <a:ext cx="1007732" cy="2990568"/>
              <a:chOff x="2114461" y="2349224"/>
              <a:chExt cx="1049845" cy="3115545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6D7CBD1-036C-D24F-A6A3-A5A5CD66CD43}"/>
                  </a:ext>
                </a:extLst>
              </p:cNvPr>
              <p:cNvSpPr txBox="1"/>
              <p:nvPr/>
            </p:nvSpPr>
            <p:spPr>
              <a:xfrm>
                <a:off x="2473128" y="5085114"/>
                <a:ext cx="324128" cy="379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Poppins" pitchFamily="2" charset="77"/>
                    <a:cs typeface="Poppins" pitchFamily="2" charset="77"/>
                  </a:rPr>
                  <a:t>…</a:t>
                </a:r>
              </a:p>
            </p:txBody>
          </p:sp>
          <p:pic>
            <p:nvPicPr>
              <p:cNvPr id="19" name="Picture 2" descr="Nouveau Membre Patronage : TalentSoft | CCI France Pays-Bas">
                <a:extLst>
                  <a:ext uri="{FF2B5EF4-FFF2-40B4-BE49-F238E27FC236}">
                    <a16:creationId xmlns:a16="http://schemas.microsoft.com/office/drawing/2014/main" id="{B203292F-4D22-5B4E-B962-270F5419B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044" y="2609730"/>
                <a:ext cx="798679" cy="424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Sign in">
                <a:extLst>
                  <a:ext uri="{FF2B5EF4-FFF2-40B4-BE49-F238E27FC236}">
                    <a16:creationId xmlns:a16="http://schemas.microsoft.com/office/drawing/2014/main" id="{1A099B1B-C85D-0949-B61E-CC498F9067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918" y="2977496"/>
                <a:ext cx="1018932" cy="197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0" descr="EOLIA SOFTWARE LYON">
                <a:extLst>
                  <a:ext uri="{FF2B5EF4-FFF2-40B4-BE49-F238E27FC236}">
                    <a16:creationId xmlns:a16="http://schemas.microsoft.com/office/drawing/2014/main" id="{77DFD863-7447-5F48-AB92-E5AD2942A6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8862" y="4321797"/>
                <a:ext cx="481044" cy="286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6">
                <a:extLst>
                  <a:ext uri="{FF2B5EF4-FFF2-40B4-BE49-F238E27FC236}">
                    <a16:creationId xmlns:a16="http://schemas.microsoft.com/office/drawing/2014/main" id="{2EE4C3E9-CA0E-8D4C-A621-C48CB1CE5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9876" y="3818629"/>
                <a:ext cx="799015" cy="196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8">
                <a:extLst>
                  <a:ext uri="{FF2B5EF4-FFF2-40B4-BE49-F238E27FC236}">
                    <a16:creationId xmlns:a16="http://schemas.microsoft.com/office/drawing/2014/main" id="{EEBF4622-3DC3-DB4C-8F86-A318E3DDF3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9258" y="4142093"/>
                <a:ext cx="920251" cy="87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Outil de gestion de candidature innovant - TalentView">
                <a:extLst>
                  <a:ext uri="{FF2B5EF4-FFF2-40B4-BE49-F238E27FC236}">
                    <a16:creationId xmlns:a16="http://schemas.microsoft.com/office/drawing/2014/main" id="{FF14AACC-8E03-D04B-9CC0-96BA53C89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4461" y="4624265"/>
                <a:ext cx="1049845" cy="260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Logiciel cabinets - Tool4staffing - Logiciel cabinets de recrutement">
                <a:extLst>
                  <a:ext uri="{FF2B5EF4-FFF2-40B4-BE49-F238E27FC236}">
                    <a16:creationId xmlns:a16="http://schemas.microsoft.com/office/drawing/2014/main" id="{F15A3960-0557-5F46-B726-8EA4A068F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6013" y="3565581"/>
                <a:ext cx="846742" cy="180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Image 4" descr="Une image contenant texte, signe&#10;&#10;Description générée automatiquement">
                <a:extLst>
                  <a:ext uri="{FF2B5EF4-FFF2-40B4-BE49-F238E27FC236}">
                    <a16:creationId xmlns:a16="http://schemas.microsoft.com/office/drawing/2014/main" id="{4FF5FBED-ABF6-0542-8A4D-F764E888B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6242" y="4950192"/>
                <a:ext cx="666284" cy="230062"/>
              </a:xfrm>
              <a:prstGeom prst="rect">
                <a:avLst/>
              </a:prstGeom>
            </p:spPr>
          </p:pic>
          <p:pic>
            <p:nvPicPr>
              <p:cNvPr id="2050" name="Picture 2" descr="Lumesse TalentLink - Dernière Version Pour Android - Télécharger L&amp;#39;apk">
                <a:extLst>
                  <a:ext uri="{FF2B5EF4-FFF2-40B4-BE49-F238E27FC236}">
                    <a16:creationId xmlns:a16="http://schemas.microsoft.com/office/drawing/2014/main" id="{AB7DA417-406B-6B42-A533-92F22DB93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64468" y="3155788"/>
                <a:ext cx="549832" cy="345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4" descr="Workday | Services de santé Medavie">
                <a:extLst>
                  <a:ext uri="{FF2B5EF4-FFF2-40B4-BE49-F238E27FC236}">
                    <a16:creationId xmlns:a16="http://schemas.microsoft.com/office/drawing/2014/main" id="{22DBEA88-0AD1-B449-8BCB-DD4F678A57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19213" y="2349224"/>
                <a:ext cx="640342" cy="278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0796C85A-62EA-9F4F-A2BB-493BB47942AB}"/>
              </a:ext>
            </a:extLst>
          </p:cNvPr>
          <p:cNvSpPr txBox="1"/>
          <p:nvPr/>
        </p:nvSpPr>
        <p:spPr>
          <a:xfrm>
            <a:off x="1660473" y="252641"/>
            <a:ext cx="8871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2800" dirty="0" err="1">
                <a:solidFill>
                  <a:srgbClr val="00CFA0"/>
                </a:solidFill>
                <a:latin typeface="Poppins SemiBold"/>
                <a:cs typeface="Poppins SemiBold"/>
              </a:rPr>
              <a:t>Keycoopt</a:t>
            </a:r>
            <a:r>
              <a:rPr lang="fr-FR" sz="2800" dirty="0">
                <a:solidFill>
                  <a:srgbClr val="00CFA0"/>
                </a:solidFill>
                <a:latin typeface="Poppins SemiBold"/>
                <a:cs typeface="Poppins SemiBold"/>
              </a:rPr>
              <a:t> System</a:t>
            </a:r>
          </a:p>
          <a:p>
            <a:pPr algn="ctr">
              <a:buSzPts val="2300"/>
            </a:pPr>
            <a:r>
              <a:rPr lang="fr-FR" sz="2800" dirty="0" err="1">
                <a:solidFill>
                  <a:srgbClr val="00CFA0"/>
                </a:solidFill>
                <a:latin typeface="Poppins SemiBold"/>
                <a:cs typeface="Poppins SemiBold"/>
              </a:rPr>
              <a:t>connects</a:t>
            </a:r>
            <a:r>
              <a:rPr lang="fr-FR" sz="2800" dirty="0">
                <a:solidFill>
                  <a:srgbClr val="00CFA0"/>
                </a:solidFill>
                <a:latin typeface="Poppins SemiBold"/>
                <a:cs typeface="Poppins SemiBold"/>
              </a:rPr>
              <a:t> to </a:t>
            </a:r>
            <a:r>
              <a:rPr lang="fr-FR" sz="2800" dirty="0" err="1">
                <a:solidFill>
                  <a:srgbClr val="00CFA0"/>
                </a:solidFill>
                <a:latin typeface="Poppins SemiBold"/>
                <a:cs typeface="Poppins SemiBold"/>
              </a:rPr>
              <a:t>your</a:t>
            </a:r>
            <a:r>
              <a:rPr lang="fr-FR" sz="2800" dirty="0">
                <a:solidFill>
                  <a:srgbClr val="00CFA0"/>
                </a:solidFill>
                <a:latin typeface="Poppins SemiBold"/>
                <a:cs typeface="Poppins SemiBold"/>
              </a:rPr>
              <a:t> ATS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58F8BBD-4B24-B14F-8B26-A0E1E1C2531E}"/>
              </a:ext>
            </a:extLst>
          </p:cNvPr>
          <p:cNvSpPr txBox="1"/>
          <p:nvPr/>
        </p:nvSpPr>
        <p:spPr>
          <a:xfrm>
            <a:off x="2998331" y="1215419"/>
            <a:ext cx="619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As a recruter, the management of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your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job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opportunities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and applications can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be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done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directly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from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</a:t>
            </a:r>
            <a:r>
              <a:rPr lang="fr-FR" sz="1200" kern="1200" spc="-5" dirty="0" err="1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your</a:t>
            </a:r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 ATS</a:t>
            </a:r>
          </a:p>
        </p:txBody>
      </p:sp>
      <p:pic>
        <p:nvPicPr>
          <p:cNvPr id="17" name="Image 16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72D1428F-6AE1-1D46-BFB7-93BE1681A42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0" y="6196151"/>
            <a:ext cx="1492928" cy="2334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EFD1DD-DDCA-6C9A-F649-BB07ACE207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692" y="574612"/>
            <a:ext cx="8387358" cy="64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43FDDF-BD34-9342-B1C6-8F02BA9B5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03" y="1802690"/>
            <a:ext cx="2697673" cy="465759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696431" y="2568325"/>
            <a:ext cx="4475176" cy="150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Much more </a:t>
            </a:r>
            <a:r>
              <a:rPr lang="fr-FR" sz="32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than</a:t>
            </a: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 </a:t>
            </a:r>
            <a:r>
              <a:rPr lang="fr-FR" sz="32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tool</a:t>
            </a: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, a service </a:t>
            </a:r>
            <a:r>
              <a:rPr lang="fr-FR" sz="32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dedicated</a:t>
            </a: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to </a:t>
            </a:r>
            <a:r>
              <a:rPr lang="fr-FR" sz="32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our</a:t>
            </a: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customers</a:t>
            </a:r>
            <a:endParaRPr lang="fr-FR" sz="3200" dirty="0">
              <a:solidFill>
                <a:schemeClr val="bg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D5FD9C8-3F77-9A43-8598-DB279005EB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998" y="243839"/>
            <a:ext cx="8421645" cy="84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96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9EAADF9-09CC-8A4F-BC6E-2B9066476E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49" y="0"/>
            <a:ext cx="683895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3B87EC-5708-AF4C-B7EC-2553FB9BF6C8}"/>
              </a:ext>
            </a:extLst>
          </p:cNvPr>
          <p:cNvSpPr txBox="1"/>
          <p:nvPr/>
        </p:nvSpPr>
        <p:spPr>
          <a:xfrm>
            <a:off x="8063789" y="935657"/>
            <a:ext cx="550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Before</a:t>
            </a:r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the launch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EAACFD-1640-644A-9D39-43DC60C8CA46}"/>
              </a:ext>
            </a:extLst>
          </p:cNvPr>
          <p:cNvSpPr txBox="1"/>
          <p:nvPr/>
        </p:nvSpPr>
        <p:spPr>
          <a:xfrm>
            <a:off x="7360341" y="3081170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During</a:t>
            </a:r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the launch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9EE4EE-EE39-E744-A9D7-0227CA9BBCF3}"/>
              </a:ext>
            </a:extLst>
          </p:cNvPr>
          <p:cNvSpPr txBox="1"/>
          <p:nvPr/>
        </p:nvSpPr>
        <p:spPr>
          <a:xfrm>
            <a:off x="6563964" y="4982116"/>
            <a:ext cx="269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After</a:t>
            </a:r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the launch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7CF91BE-5E29-A74C-A4E1-E501C294DBD5}"/>
              </a:ext>
            </a:extLst>
          </p:cNvPr>
          <p:cNvGrpSpPr/>
          <p:nvPr/>
        </p:nvGrpSpPr>
        <p:grpSpPr>
          <a:xfrm>
            <a:off x="696433" y="518517"/>
            <a:ext cx="5289568" cy="1936911"/>
            <a:chOff x="522325" y="776166"/>
            <a:chExt cx="3967176" cy="1452683"/>
          </a:xfrm>
        </p:grpSpPr>
        <p:sp>
          <p:nvSpPr>
            <p:cNvPr id="18" name="Google Shape;126;p24">
              <a:extLst>
                <a:ext uri="{FF2B5EF4-FFF2-40B4-BE49-F238E27FC236}">
                  <a16:creationId xmlns:a16="http://schemas.microsoft.com/office/drawing/2014/main" id="{CADF035A-F390-1F45-A911-42905D32CFC3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Support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7;p23">
              <a:extLst>
                <a:ext uri="{FF2B5EF4-FFF2-40B4-BE49-F238E27FC236}">
                  <a16:creationId xmlns:a16="http://schemas.microsoft.com/office/drawing/2014/main" id="{D2B0D708-4727-6743-8CE5-356D2A1B00F5}"/>
                </a:ext>
              </a:extLst>
            </p:cNvPr>
            <p:cNvSpPr txBox="1"/>
            <p:nvPr/>
          </p:nvSpPr>
          <p:spPr>
            <a:xfrm>
              <a:off x="522325" y="1111974"/>
              <a:ext cx="3967176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</a:t>
              </a: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</a:t>
              </a:r>
              <a:r>
                <a:rPr lang="fr-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project</a:t>
              </a: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manager </a:t>
              </a: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dedicated to the success of your strategy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71E7C7D-A24C-994E-A54F-4DE8D962943A}"/>
              </a:ext>
            </a:extLst>
          </p:cNvPr>
          <p:cNvSpPr txBox="1"/>
          <p:nvPr/>
        </p:nvSpPr>
        <p:spPr>
          <a:xfrm>
            <a:off x="1090162" y="4489276"/>
            <a:ext cx="3810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MULI BOLD ROMAN" pitchFamily="2" charset="77"/>
              </a:rPr>
              <a:t>Our Customer Satisfaction Managers</a:t>
            </a:r>
          </a:p>
          <a:p>
            <a:pPr algn="ctr"/>
            <a:r>
              <a:rPr lang="fr-FR" sz="1600" dirty="0" err="1">
                <a:latin typeface="Muli Regular Roman" pitchFamily="2" charset="77"/>
              </a:rPr>
              <a:t>Keycoopt</a:t>
            </a:r>
            <a:r>
              <a:rPr lang="fr-FR" sz="1600" dirty="0">
                <a:latin typeface="Muli Regular Roman" pitchFamily="2" charset="77"/>
              </a:rPr>
              <a:t>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8637CC-BCAD-C441-89E6-9BDB64AFCF44}"/>
              </a:ext>
            </a:extLst>
          </p:cNvPr>
          <p:cNvSpPr txBox="1"/>
          <p:nvPr/>
        </p:nvSpPr>
        <p:spPr>
          <a:xfrm>
            <a:off x="8063789" y="1397322"/>
            <a:ext cx="37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Advices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for the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implementation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of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your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referral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/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internal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mobility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program |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Customization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of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your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platform | Training to the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tool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 | Test phase | Project coordination | Help for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your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launching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communication |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Integration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to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your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ATS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F98AC3-4C68-4343-8DF8-BB79C9AD689E}"/>
              </a:ext>
            </a:extLst>
          </p:cNvPr>
          <p:cNvSpPr txBox="1"/>
          <p:nvPr/>
        </p:nvSpPr>
        <p:spPr>
          <a:xfrm>
            <a:off x="7360341" y="3523048"/>
            <a:ext cx="448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Onboarding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of the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members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Advices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and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presence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for the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launching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event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Quality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and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Technical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control | 1st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assesment</a:t>
            </a:r>
            <a:endParaRPr lang="fr-FR" sz="1200" dirty="0">
              <a:solidFill>
                <a:schemeClr val="bg1"/>
              </a:solidFill>
              <a:latin typeface="Muli Regular Roman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A498769-A184-6E4A-B941-45EBCEFD17B3}"/>
              </a:ext>
            </a:extLst>
          </p:cNvPr>
          <p:cNvSpPr txBox="1"/>
          <p:nvPr/>
        </p:nvSpPr>
        <p:spPr>
          <a:xfrm>
            <a:off x="6563963" y="5443781"/>
            <a:ext cx="535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Sharing of best practices | Consulting in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community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animation | </a:t>
            </a:r>
          </a:p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Follow-up of KPIs and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referrals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Users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Klub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Continuous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training of teams | Regular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review</a:t>
            </a:r>
            <a:endParaRPr lang="fr-FR" sz="1200" dirty="0">
              <a:solidFill>
                <a:schemeClr val="bg1"/>
              </a:solidFill>
              <a:latin typeface="Muli Regular Roman" pitchFamily="2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6709F0-4FE3-C141-8A82-FAF861555F51}"/>
              </a:ext>
            </a:extLst>
          </p:cNvPr>
          <p:cNvSpPr txBox="1"/>
          <p:nvPr/>
        </p:nvSpPr>
        <p:spPr>
          <a:xfrm>
            <a:off x="7210300" y="1183386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F3BF2E-7357-1346-840C-302243E7D04E}"/>
              </a:ext>
            </a:extLst>
          </p:cNvPr>
          <p:cNvSpPr txBox="1"/>
          <p:nvPr/>
        </p:nvSpPr>
        <p:spPr>
          <a:xfrm>
            <a:off x="6436370" y="3235886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24F6A1-EDB5-AE4C-B590-9FFB55B78E96}"/>
              </a:ext>
            </a:extLst>
          </p:cNvPr>
          <p:cNvSpPr txBox="1"/>
          <p:nvPr/>
        </p:nvSpPr>
        <p:spPr>
          <a:xfrm>
            <a:off x="5694690" y="526464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pic>
        <p:nvPicPr>
          <p:cNvPr id="28" name="Image 2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E745A058-664B-374E-A488-30D798585A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pic>
        <p:nvPicPr>
          <p:cNvPr id="9" name="Image 8" descr="Une image contenant personne, intérieur, mur, fenêtre&#10;&#10;Description générée automatiquement">
            <a:extLst>
              <a:ext uri="{FF2B5EF4-FFF2-40B4-BE49-F238E27FC236}">
                <a16:creationId xmlns:a16="http://schemas.microsoft.com/office/drawing/2014/main" id="{427F1087-58B4-7C40-8E88-7271C95316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33" y="3081170"/>
            <a:ext cx="1251667" cy="1251667"/>
          </a:xfrm>
          <a:prstGeom prst="ellipse">
            <a:avLst/>
          </a:prstGeom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1026" name="Picture 2" descr="Alexis">
            <a:extLst>
              <a:ext uri="{FF2B5EF4-FFF2-40B4-BE49-F238E27FC236}">
                <a16:creationId xmlns:a16="http://schemas.microsoft.com/office/drawing/2014/main" id="{72E2BC78-5BCD-C445-8572-F1CBC19C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888" y="3081170"/>
            <a:ext cx="1251667" cy="1251667"/>
          </a:xfrm>
          <a:prstGeom prst="ellipse">
            <a:avLst/>
          </a:prstGeom>
          <a:noFill/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Angélique-Xavier">
            <a:extLst>
              <a:ext uri="{FF2B5EF4-FFF2-40B4-BE49-F238E27FC236}">
                <a16:creationId xmlns:a16="http://schemas.microsoft.com/office/drawing/2014/main" id="{09AAE334-D2FF-174B-9723-EEAA97A7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561" y="3081170"/>
            <a:ext cx="1251667" cy="1251667"/>
          </a:xfrm>
          <a:prstGeom prst="ellipse">
            <a:avLst/>
          </a:prstGeom>
          <a:noFill/>
          <a:effectLst>
            <a:outerShdw blurRad="173001" dist="67201" dir="3671683" algn="ctr" rotWithShape="0">
              <a:srgbClr val="000000">
                <a:alpha val="2355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personne, fenêtre&#10;&#10;Description générée automatiquement">
            <a:extLst>
              <a:ext uri="{FF2B5EF4-FFF2-40B4-BE49-F238E27FC236}">
                <a16:creationId xmlns:a16="http://schemas.microsoft.com/office/drawing/2014/main" id="{321CC4A3-D9CA-4D48-B645-BECCD22751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66" y="3081170"/>
            <a:ext cx="1251667" cy="1251667"/>
          </a:xfrm>
          <a:prstGeom prst="ellipse">
            <a:avLst/>
          </a:prstGeom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12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0923CA-26A2-FC45-9808-4530BF6422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CDF13B-9F17-4944-8422-14FDCAD3D1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6080"/>
            <a:ext cx="12192000" cy="520192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1F15AC4-E0FF-2D48-A36B-1513267D7C07}"/>
              </a:ext>
            </a:extLst>
          </p:cNvPr>
          <p:cNvGrpSpPr/>
          <p:nvPr/>
        </p:nvGrpSpPr>
        <p:grpSpPr>
          <a:xfrm>
            <a:off x="1703604" y="279756"/>
            <a:ext cx="8784788" cy="1411884"/>
            <a:chOff x="-646617" y="776166"/>
            <a:chExt cx="6588591" cy="1058913"/>
          </a:xfrm>
        </p:grpSpPr>
        <p:sp>
          <p:nvSpPr>
            <p:cNvPr id="11" name="Google Shape;126;p24">
              <a:extLst>
                <a:ext uri="{FF2B5EF4-FFF2-40B4-BE49-F238E27FC236}">
                  <a16:creationId xmlns:a16="http://schemas.microsoft.com/office/drawing/2014/main" id="{5B6E5C89-9885-7448-B492-41348B0C4175}"/>
                </a:ext>
              </a:extLst>
            </p:cNvPr>
            <p:cNvSpPr txBox="1"/>
            <p:nvPr/>
          </p:nvSpPr>
          <p:spPr>
            <a:xfrm>
              <a:off x="817980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Support</a:t>
              </a:r>
              <a:endParaRPr sz="1600" b="1" dirty="0">
                <a:solidFill>
                  <a:schemeClr val="bg1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7;p23">
              <a:extLst>
                <a:ext uri="{FF2B5EF4-FFF2-40B4-BE49-F238E27FC236}">
                  <a16:creationId xmlns:a16="http://schemas.microsoft.com/office/drawing/2014/main" id="{3621052F-1BBC-394C-A7BC-D466BD11EF97}"/>
                </a:ext>
              </a:extLst>
            </p:cNvPr>
            <p:cNvSpPr txBox="1"/>
            <p:nvPr/>
          </p:nvSpPr>
          <p:spPr>
            <a:xfrm>
              <a:off x="-646617" y="1111974"/>
              <a:ext cx="6588591" cy="723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SzPts val="2300"/>
              </a:pPr>
              <a:r>
                <a:rPr lang="en-US" sz="3200" dirty="0">
                  <a:solidFill>
                    <a:schemeClr val="bg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 marketing team you can rely on to help you build your communication plan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33ACA5B-6A5B-BC4D-922F-1C4DFDA9760A}"/>
              </a:ext>
            </a:extLst>
          </p:cNvPr>
          <p:cNvGrpSpPr/>
          <p:nvPr/>
        </p:nvGrpSpPr>
        <p:grpSpPr>
          <a:xfrm>
            <a:off x="1004242" y="2166415"/>
            <a:ext cx="10183509" cy="3964085"/>
            <a:chOff x="896024" y="2166415"/>
            <a:chExt cx="10183509" cy="3964085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0ED9B2F-1970-4140-9DCF-6A25293987DA}"/>
                </a:ext>
              </a:extLst>
            </p:cNvPr>
            <p:cNvGrpSpPr/>
            <p:nvPr/>
          </p:nvGrpSpPr>
          <p:grpSpPr>
            <a:xfrm>
              <a:off x="896024" y="2166415"/>
              <a:ext cx="6380730" cy="3964085"/>
              <a:chOff x="3428607" y="2107346"/>
              <a:chExt cx="5345067" cy="3320670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F58A49A3-8281-A44D-AE88-180E8CE08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0047" y="2839157"/>
                <a:ext cx="1723627" cy="2357487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21D7FDCB-F2FF-414F-9DCB-262CD23B9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8607" y="2839157"/>
                <a:ext cx="1723627" cy="2357487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7B1829BE-FFD5-3443-809E-8A43C3EA5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2081" y="2107346"/>
                <a:ext cx="2427837" cy="3320670"/>
              </a:xfrm>
              <a:prstGeom prst="rect">
                <a:avLst/>
              </a:prstGeom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D28EE02-AE1F-E645-92F7-B149E8A17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042" y="2710553"/>
              <a:ext cx="3074491" cy="3074491"/>
            </a:xfrm>
            <a:prstGeom prst="rect">
              <a:avLst/>
            </a:prstGeom>
            <a:effectLst>
              <a:outerShdw blurRad="393700" dist="63500" dir="3000000" algn="ctr" rotWithShape="0">
                <a:srgbClr val="000000">
                  <a:alpha val="31000"/>
                </a:srgbClr>
              </a:outerShdw>
            </a:effectLst>
          </p:spPr>
        </p:pic>
      </p:grpSp>
      <p:pic>
        <p:nvPicPr>
          <p:cNvPr id="16" name="Image 1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097AB4B6-E722-3646-B6D8-5F5B946ACC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4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5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F1F278D-8148-FA44-B474-5F82D85D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969" y="0"/>
            <a:ext cx="5301031" cy="6858000"/>
          </a:xfrm>
          <a:prstGeom prst="rect">
            <a:avLst/>
          </a:prstGeom>
        </p:spPr>
      </p:pic>
      <p:sp>
        <p:nvSpPr>
          <p:cNvPr id="15" name="Google Shape;79;p19">
            <a:extLst>
              <a:ext uri="{FF2B5EF4-FFF2-40B4-BE49-F238E27FC236}">
                <a16:creationId xmlns:a16="http://schemas.microsoft.com/office/drawing/2014/main" id="{A7ED9046-0383-824C-9800-2A55CD7AE283}"/>
              </a:ext>
            </a:extLst>
          </p:cNvPr>
          <p:cNvSpPr txBox="1"/>
          <p:nvPr/>
        </p:nvSpPr>
        <p:spPr>
          <a:xfrm>
            <a:off x="696434" y="3621794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Involve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all the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players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in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your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ecosystem</a:t>
            </a:r>
            <a:endParaRPr lang="fr-FR"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16" name="Google Shape;79;p19">
            <a:extLst>
              <a:ext uri="{FF2B5EF4-FFF2-40B4-BE49-F238E27FC236}">
                <a16:creationId xmlns:a16="http://schemas.microsoft.com/office/drawing/2014/main" id="{718742FB-4244-E54D-814D-33C25BDD6F43}"/>
              </a:ext>
            </a:extLst>
          </p:cNvPr>
          <p:cNvSpPr txBox="1"/>
          <p:nvPr/>
        </p:nvSpPr>
        <p:spPr>
          <a:xfrm>
            <a:off x="696434" y="4451889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Make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them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the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1</a:t>
            </a:r>
            <a:r>
              <a:rPr lang="fr-FR" sz="1600" b="1" baseline="30000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st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lever of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your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development</a:t>
            </a:r>
            <a:endParaRPr lang="fr-FR" sz="1067" b="1" dirty="0">
              <a:solidFill>
                <a:srgbClr val="3181FF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E9A2EEE-E9AC-C84D-A3E4-61065078FAD0}"/>
              </a:ext>
            </a:extLst>
          </p:cNvPr>
          <p:cNvGrpSpPr/>
          <p:nvPr/>
        </p:nvGrpSpPr>
        <p:grpSpPr>
          <a:xfrm>
            <a:off x="6493133" y="4364699"/>
            <a:ext cx="3676598" cy="724420"/>
            <a:chOff x="6528759" y="4285484"/>
            <a:chExt cx="3676598" cy="72442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93C481F-4BF9-974F-9ACE-B587144FDE88}"/>
                </a:ext>
              </a:extLst>
            </p:cNvPr>
            <p:cNvSpPr/>
            <p:nvPr/>
          </p:nvSpPr>
          <p:spPr>
            <a:xfrm>
              <a:off x="6528759" y="4285484"/>
              <a:ext cx="724420" cy="72442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DEDED"/>
              </a:solidFill>
            </a:ln>
            <a:effectLst>
              <a:outerShdw blurRad="114300" dist="25400" dir="2220000" sx="81000" sy="81000" rotWithShape="0">
                <a:srgbClr val="000000">
                  <a:alpha val="30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0002AF4-14F9-D84A-866F-2EFC0213DE01}"/>
                </a:ext>
              </a:extLst>
            </p:cNvPr>
            <p:cNvSpPr txBox="1"/>
            <p:nvPr/>
          </p:nvSpPr>
          <p:spPr>
            <a:xfrm>
              <a:off x="7594867" y="4432250"/>
              <a:ext cx="26104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 err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Your</a:t>
              </a:r>
              <a:r>
                <a:rPr lang="fr-FR" sz="22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 </a:t>
              </a:r>
              <a:r>
                <a:rPr lang="fr-FR" sz="2200" b="1" dirty="0" err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suppliers</a:t>
              </a:r>
              <a:endPara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1E8EE16-DE96-D343-85BF-5460556C2E46}"/>
              </a:ext>
            </a:extLst>
          </p:cNvPr>
          <p:cNvGrpSpPr/>
          <p:nvPr/>
        </p:nvGrpSpPr>
        <p:grpSpPr>
          <a:xfrm>
            <a:off x="696433" y="514175"/>
            <a:ext cx="5667617" cy="1936911"/>
            <a:chOff x="522324" y="776166"/>
            <a:chExt cx="4250713" cy="1452683"/>
          </a:xfrm>
        </p:grpSpPr>
        <p:sp>
          <p:nvSpPr>
            <p:cNvPr id="24" name="Google Shape;126;p24">
              <a:extLst>
                <a:ext uri="{FF2B5EF4-FFF2-40B4-BE49-F238E27FC236}">
                  <a16:creationId xmlns:a16="http://schemas.microsoft.com/office/drawing/2014/main" id="{6796D27A-ABB2-C441-AFC7-D1A04B698873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Our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aim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7;p23">
              <a:extLst>
                <a:ext uri="{FF2B5EF4-FFF2-40B4-BE49-F238E27FC236}">
                  <a16:creationId xmlns:a16="http://schemas.microsoft.com/office/drawing/2014/main" id="{13CEC212-B23F-FF46-85FE-7B0AD36F8F9F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Supporting you throughout the development of your sourcing ecosystem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AB88E6CD-7881-4847-9228-B0FB6230665A}"/>
              </a:ext>
            </a:extLst>
          </p:cNvPr>
          <p:cNvSpPr txBox="1"/>
          <p:nvPr/>
        </p:nvSpPr>
        <p:spPr>
          <a:xfrm>
            <a:off x="7559240" y="5694382"/>
            <a:ext cx="4244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former </a:t>
            </a:r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co-workers</a:t>
            </a:r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/Alumni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C018A3-B633-7349-AA0F-ED246FC14E51}"/>
              </a:ext>
            </a:extLst>
          </p:cNvPr>
          <p:cNvSpPr/>
          <p:nvPr/>
        </p:nvSpPr>
        <p:spPr>
          <a:xfrm>
            <a:off x="6493133" y="5718486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600793C-4F6D-1649-ABCA-819578CFE54E}"/>
              </a:ext>
            </a:extLst>
          </p:cNvPr>
          <p:cNvSpPr txBox="1"/>
          <p:nvPr/>
        </p:nvSpPr>
        <p:spPr>
          <a:xfrm>
            <a:off x="7559240" y="3157678"/>
            <a:ext cx="2610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interns</a:t>
            </a:r>
            <a:endParaRPr lang="fr-FR" sz="22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13B4A3D-4E12-1646-B01E-848B2E27E9F9}"/>
              </a:ext>
            </a:extLst>
          </p:cNvPr>
          <p:cNvSpPr/>
          <p:nvPr/>
        </p:nvSpPr>
        <p:spPr>
          <a:xfrm>
            <a:off x="6493133" y="3010912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A2D013-646C-464C-922F-02392973C5E1}"/>
              </a:ext>
            </a:extLst>
          </p:cNvPr>
          <p:cNvSpPr txBox="1"/>
          <p:nvPr/>
        </p:nvSpPr>
        <p:spPr>
          <a:xfrm>
            <a:off x="7559242" y="1803891"/>
            <a:ext cx="4719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best candidates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80C483E-0CE1-4548-B3BA-A583B6296804}"/>
              </a:ext>
            </a:extLst>
          </p:cNvPr>
          <p:cNvSpPr/>
          <p:nvPr/>
        </p:nvSpPr>
        <p:spPr>
          <a:xfrm>
            <a:off x="6493133" y="1657125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3D2FFD-3C42-6B4B-87CB-3519A37A5BDD}"/>
              </a:ext>
            </a:extLst>
          </p:cNvPr>
          <p:cNvSpPr txBox="1"/>
          <p:nvPr/>
        </p:nvSpPr>
        <p:spPr>
          <a:xfrm>
            <a:off x="7559242" y="450104"/>
            <a:ext cx="3567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Your</a:t>
            </a:r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co-workers</a:t>
            </a:r>
            <a:endParaRPr lang="fr-FR" sz="22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3F07CC8-D916-1E45-B79B-2B5BA099A93D}"/>
              </a:ext>
            </a:extLst>
          </p:cNvPr>
          <p:cNvSpPr/>
          <p:nvPr/>
        </p:nvSpPr>
        <p:spPr>
          <a:xfrm>
            <a:off x="6493133" y="303338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4D0ED7-5242-F448-99A1-F2BC78CD05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19" y="4598011"/>
            <a:ext cx="412469" cy="25779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7D25EEE-1F41-D647-ADC8-5183F41D56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190" y="1798183"/>
            <a:ext cx="395664" cy="436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07F8B29-9CF8-964F-ADBA-502A17E78D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36" y="3191244"/>
            <a:ext cx="444490" cy="36375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9A03134-3B87-F54E-982A-DAB1D5DBD2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36" y="505887"/>
            <a:ext cx="434814" cy="319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E6ECF42-52F7-A54F-BF66-EF636DF8B2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69" y="5864106"/>
            <a:ext cx="353568" cy="429992"/>
          </a:xfrm>
          <a:prstGeom prst="rect">
            <a:avLst/>
          </a:prstGeom>
        </p:spPr>
      </p:pic>
      <p:pic>
        <p:nvPicPr>
          <p:cNvPr id="26" name="Image 2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36AC8B1C-BD50-E64E-952D-EF64603BD9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330298" y="2934729"/>
            <a:ext cx="5531403" cy="98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</a:t>
            </a:r>
            <a:r>
              <a:rPr lang="fr-FR" sz="36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proven</a:t>
            </a: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solution, </a:t>
            </a:r>
          </a:p>
          <a:p>
            <a:pPr lvl="0" algn="ctr">
              <a:buSzPts val="2300"/>
            </a:pP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unique ROI!</a:t>
            </a:r>
          </a:p>
        </p:txBody>
      </p:sp>
    </p:spTree>
    <p:extLst>
      <p:ext uri="{BB962C8B-B14F-4D97-AF65-F5344CB8AC3E}">
        <p14:creationId xmlns:p14="http://schemas.microsoft.com/office/powerpoint/2010/main" val="3642844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3">
            <a:extLst>
              <a:ext uri="{FF2B5EF4-FFF2-40B4-BE49-F238E27FC236}">
                <a16:creationId xmlns:a16="http://schemas.microsoft.com/office/drawing/2014/main" id="{B6AC6937-5393-9E44-A6D2-BAFFDB1EBD64}"/>
              </a:ext>
            </a:extLst>
          </p:cNvPr>
          <p:cNvSpPr txBox="1"/>
          <p:nvPr/>
        </p:nvSpPr>
        <p:spPr>
          <a:xfrm>
            <a:off x="2218266" y="640992"/>
            <a:ext cx="7748176" cy="44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solution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</a:t>
            </a: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 unique ROI!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16F3FC-448B-1B4F-B4FB-4F3EA87F436D}"/>
              </a:ext>
            </a:extLst>
          </p:cNvPr>
          <p:cNvSpPr txBox="1"/>
          <p:nvPr/>
        </p:nvSpPr>
        <p:spPr>
          <a:xfrm>
            <a:off x="5053447" y="323555"/>
            <a:ext cx="207781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F2532"/>
                </a:solidFill>
                <a:latin typeface="Poppins Medium" pitchFamily="2" charset="77"/>
                <a:cs typeface="Poppins Medium" pitchFamily="2" charset="77"/>
              </a:rPr>
              <a:t>2 key </a:t>
            </a:r>
            <a:r>
              <a:rPr lang="fr-FR" dirty="0" err="1">
                <a:solidFill>
                  <a:srgbClr val="1F2532"/>
                </a:solidFill>
                <a:latin typeface="Poppins Medium" pitchFamily="2" charset="77"/>
                <a:cs typeface="Poppins Medium" pitchFamily="2" charset="77"/>
              </a:rPr>
              <a:t>indicators</a:t>
            </a:r>
            <a:endParaRPr lang="fr-FR" dirty="0">
              <a:solidFill>
                <a:srgbClr val="1F253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65CA878-5F76-684B-9B7B-A994D9379729}"/>
              </a:ext>
            </a:extLst>
          </p:cNvPr>
          <p:cNvSpPr txBox="1"/>
          <p:nvPr/>
        </p:nvSpPr>
        <p:spPr>
          <a:xfrm>
            <a:off x="696433" y="6392070"/>
            <a:ext cx="27927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Muli ExtraLight Roman" pitchFamily="2" charset="77"/>
              </a:rPr>
              <a:t>Source : Bill Boorman « The Social </a:t>
            </a:r>
            <a:r>
              <a:rPr lang="fr-FR" sz="1050" dirty="0" err="1">
                <a:latin typeface="Muli ExtraLight Roman" pitchFamily="2" charset="77"/>
              </a:rPr>
              <a:t>Referral</a:t>
            </a:r>
            <a:r>
              <a:rPr lang="fr-FR" sz="1050" dirty="0">
                <a:latin typeface="Muli ExtraLight Roman" pitchFamily="2" charset="77"/>
              </a:rPr>
              <a:t>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57ECE1-6280-154D-803F-B9F799832A09}"/>
              </a:ext>
            </a:extLst>
          </p:cNvPr>
          <p:cNvSpPr txBox="1"/>
          <p:nvPr/>
        </p:nvSpPr>
        <p:spPr>
          <a:xfrm>
            <a:off x="2272712" y="1448988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Applicants</a:t>
            </a:r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/</a:t>
            </a:r>
            <a:r>
              <a:rPr lang="fr-FR" sz="1400" dirty="0" err="1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hires</a:t>
            </a:r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 ratio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6589B9-D03C-2942-A5CF-DDD39696FFA3}"/>
              </a:ext>
            </a:extLst>
          </p:cNvPr>
          <p:cNvSpPr txBox="1"/>
          <p:nvPr/>
        </p:nvSpPr>
        <p:spPr>
          <a:xfrm>
            <a:off x="7982919" y="1448988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Average</a:t>
            </a:r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sz="1400" dirty="0" err="1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lengh</a:t>
            </a:r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 of </a:t>
            </a:r>
            <a:r>
              <a:rPr lang="fr-FR" sz="1400" dirty="0" err="1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hiring</a:t>
            </a:r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 process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8A0895-AFE2-9445-A52A-A11087EA4083}"/>
              </a:ext>
            </a:extLst>
          </p:cNvPr>
          <p:cNvSpPr txBox="1"/>
          <p:nvPr/>
        </p:nvSpPr>
        <p:spPr>
          <a:xfrm>
            <a:off x="5615726" y="6061210"/>
            <a:ext cx="5987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1F2532"/>
                </a:solidFill>
                <a:latin typeface="Muli Regular Roman" pitchFamily="2" charset="77"/>
                <a:cs typeface="Poppins Medium" pitchFamily="2" charset="77"/>
              </a:rPr>
              <a:t>… and let’s not forget that the hiring cost is 2 to 3 times lower!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58FDC23-5599-6D4A-9108-DE96999C70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599" y="1960468"/>
            <a:ext cx="4181232" cy="3735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8FD2F4-ED25-ED46-BAD1-65E602A2FE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772" y="2118114"/>
            <a:ext cx="3622589" cy="32908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75E2AE-9A39-92DA-34DF-F9FEBD995334}"/>
              </a:ext>
            </a:extLst>
          </p:cNvPr>
          <p:cNvSpPr txBox="1"/>
          <p:nvPr/>
        </p:nvSpPr>
        <p:spPr>
          <a:xfrm>
            <a:off x="3679167" y="2323695"/>
            <a:ext cx="13742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uli Light Roman" panose="020B0604020202020204" charset="0"/>
              </a:rPr>
              <a:t>For a </a:t>
            </a:r>
            <a:r>
              <a:rPr lang="fr-FR" sz="1000" dirty="0" err="1">
                <a:latin typeface="Muli Light Roman" panose="020B0604020202020204" charset="0"/>
              </a:rPr>
              <a:t>recruitment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b="1" dirty="0" err="1">
                <a:latin typeface="Muli Light Roman" panose="020B0604020202020204" charset="0"/>
              </a:rPr>
              <a:t>through</a:t>
            </a:r>
            <a:r>
              <a:rPr lang="fr-FR" sz="1000" b="1" dirty="0">
                <a:latin typeface="Muli Light Roman" panose="020B0604020202020204" charset="0"/>
              </a:rPr>
              <a:t> Jobboards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9CB0E2-FEFF-C73F-AEDD-F074142811DC}"/>
              </a:ext>
            </a:extLst>
          </p:cNvPr>
          <p:cNvSpPr txBox="1"/>
          <p:nvPr/>
        </p:nvSpPr>
        <p:spPr>
          <a:xfrm>
            <a:off x="1192195" y="4345280"/>
            <a:ext cx="170099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uli Light Roman" panose="020B0604020202020204" charset="0"/>
              </a:rPr>
              <a:t>Are </a:t>
            </a:r>
            <a:r>
              <a:rPr lang="fr-FR" sz="1000" dirty="0" err="1">
                <a:latin typeface="Muli Light Roman" panose="020B0604020202020204" charset="0"/>
              </a:rPr>
              <a:t>enough</a:t>
            </a:r>
            <a:r>
              <a:rPr lang="fr-FR" sz="1000" dirty="0">
                <a:latin typeface="Muli Light Roman" panose="020B0604020202020204" charset="0"/>
              </a:rPr>
              <a:t> for a </a:t>
            </a:r>
            <a:r>
              <a:rPr lang="fr-FR" sz="1000" dirty="0" err="1">
                <a:latin typeface="Muli Light Roman" panose="020B0604020202020204" charset="0"/>
              </a:rPr>
              <a:t>hire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b="1" dirty="0" err="1">
                <a:latin typeface="Muli Light Roman" panose="020B0604020202020204" charset="0"/>
              </a:rPr>
              <a:t>through</a:t>
            </a:r>
            <a:r>
              <a:rPr lang="fr-FR" sz="1000" b="1" dirty="0">
                <a:latin typeface="Muli Light Roman" panose="020B0604020202020204" charset="0"/>
              </a:rPr>
              <a:t> </a:t>
            </a:r>
            <a:r>
              <a:rPr lang="fr-FR" sz="1000" b="1" dirty="0" err="1">
                <a:latin typeface="Muli Light Roman" panose="020B0604020202020204" charset="0"/>
              </a:rPr>
              <a:t>traditional</a:t>
            </a:r>
            <a:r>
              <a:rPr lang="fr-FR" sz="1000" b="1" dirty="0">
                <a:latin typeface="Muli Light Roman" panose="020B0604020202020204" charset="0"/>
              </a:rPr>
              <a:t> </a:t>
            </a:r>
            <a:r>
              <a:rPr lang="fr-FR" sz="1000" b="1" dirty="0" err="1">
                <a:latin typeface="Muli Light Roman" panose="020B0604020202020204" charset="0"/>
              </a:rPr>
              <a:t>referral</a:t>
            </a:r>
            <a:r>
              <a:rPr lang="fr-FR" sz="1000" b="1" dirty="0">
                <a:latin typeface="Muli Light Roman" panose="020B0604020202020204" charset="0"/>
              </a:rPr>
              <a:t> programs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D80AB7-EB80-D623-BD07-6D8ACCD4FBC0}"/>
              </a:ext>
            </a:extLst>
          </p:cNvPr>
          <p:cNvSpPr txBox="1"/>
          <p:nvPr/>
        </p:nvSpPr>
        <p:spPr>
          <a:xfrm>
            <a:off x="3670873" y="1935417"/>
            <a:ext cx="1374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100 </a:t>
            </a:r>
            <a:r>
              <a:rPr lang="fr-FR" sz="1600" b="1" dirty="0" err="1">
                <a:latin typeface="Muli Bold Roman" panose="020B0604020202020204" charset="0"/>
              </a:rPr>
              <a:t>CVs</a:t>
            </a:r>
            <a:endParaRPr lang="fr-FR" sz="1600" b="1" dirty="0">
              <a:latin typeface="Muli Bold Roman" panose="020B060402020202020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B25C36-205B-D65B-3520-6DF41156F614}"/>
              </a:ext>
            </a:extLst>
          </p:cNvPr>
          <p:cNvSpPr txBox="1"/>
          <p:nvPr/>
        </p:nvSpPr>
        <p:spPr>
          <a:xfrm>
            <a:off x="1194599" y="4006726"/>
            <a:ext cx="1701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10,4 </a:t>
            </a:r>
            <a:r>
              <a:rPr lang="fr-FR" sz="1400" b="1" dirty="0" err="1">
                <a:latin typeface="Muli light  Roman"/>
              </a:rPr>
              <a:t>referrals</a:t>
            </a:r>
            <a:endParaRPr lang="fr-FR" sz="1600" b="1" dirty="0">
              <a:latin typeface="Muli light  Roman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AC3B06-ED7C-F25E-82A3-69AA7FEE3079}"/>
              </a:ext>
            </a:extLst>
          </p:cNvPr>
          <p:cNvSpPr txBox="1"/>
          <p:nvPr/>
        </p:nvSpPr>
        <p:spPr>
          <a:xfrm>
            <a:off x="3704645" y="4826315"/>
            <a:ext cx="1701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7,7 </a:t>
            </a:r>
            <a:r>
              <a:rPr lang="fr-FR" sz="1400" b="1" dirty="0" err="1">
                <a:latin typeface="Muli light  Roman"/>
              </a:rPr>
              <a:t>referrals</a:t>
            </a:r>
            <a:endParaRPr lang="fr-FR" sz="1600" b="1" dirty="0">
              <a:latin typeface="Muli light  Roman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3DB305-37CF-2A92-5500-5445F4341F9F}"/>
              </a:ext>
            </a:extLst>
          </p:cNvPr>
          <p:cNvSpPr txBox="1"/>
          <p:nvPr/>
        </p:nvSpPr>
        <p:spPr>
          <a:xfrm>
            <a:off x="3704646" y="5217343"/>
            <a:ext cx="170099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uli Light Roman" panose="020B0604020202020204" charset="0"/>
              </a:rPr>
              <a:t>For a </a:t>
            </a:r>
            <a:r>
              <a:rPr lang="fr-FR" sz="1000" dirty="0" err="1">
                <a:latin typeface="Muli Light Roman" panose="020B0604020202020204" charset="0"/>
              </a:rPr>
              <a:t>hire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b="1" dirty="0" err="1">
                <a:latin typeface="Muli Light Roman" panose="020B0604020202020204" charset="0"/>
              </a:rPr>
              <a:t>through</a:t>
            </a:r>
            <a:r>
              <a:rPr lang="fr-FR" sz="1000" b="1" dirty="0">
                <a:latin typeface="Muli Light Roman" panose="020B0604020202020204" charset="0"/>
              </a:rPr>
              <a:t> Keycoopt </a:t>
            </a:r>
            <a:r>
              <a:rPr lang="fr-FR" sz="1000" b="1" dirty="0" err="1">
                <a:latin typeface="Muli Light Roman" panose="020B0604020202020204" charset="0"/>
              </a:rPr>
              <a:t>System’s</a:t>
            </a:r>
            <a:r>
              <a:rPr lang="fr-FR" sz="1000" b="1" dirty="0">
                <a:latin typeface="Muli Light Roman" panose="020B0604020202020204" charset="0"/>
              </a:rPr>
              <a:t> digital </a:t>
            </a:r>
            <a:r>
              <a:rPr lang="fr-FR" sz="1000" b="1" dirty="0" err="1">
                <a:latin typeface="Muli Light Roman" panose="020B0604020202020204" charset="0"/>
              </a:rPr>
              <a:t>referral</a:t>
            </a:r>
            <a:r>
              <a:rPr lang="fr-FR" sz="1000" b="1" dirty="0">
                <a:latin typeface="Muli Light Roman" panose="020B0604020202020204" charset="0"/>
              </a:rPr>
              <a:t> platform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FBAF90-C339-E0EA-FE1F-B9D16F8004D7}"/>
              </a:ext>
            </a:extLst>
          </p:cNvPr>
          <p:cNvSpPr txBox="1"/>
          <p:nvPr/>
        </p:nvSpPr>
        <p:spPr>
          <a:xfrm>
            <a:off x="8609495" y="4730001"/>
            <a:ext cx="9922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39 </a:t>
            </a:r>
            <a:r>
              <a:rPr lang="fr-FR" sz="1600" b="1" dirty="0" err="1">
                <a:latin typeface="Muli Bold Roman" panose="020B0604020202020204" charset="0"/>
              </a:rPr>
              <a:t>days</a:t>
            </a:r>
            <a:endParaRPr lang="fr-FR" sz="1600" b="1" dirty="0">
              <a:latin typeface="Muli light  Roman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B04674-EACD-DCB1-9731-BD387AF4EECB}"/>
              </a:ext>
            </a:extLst>
          </p:cNvPr>
          <p:cNvSpPr txBox="1"/>
          <p:nvPr/>
        </p:nvSpPr>
        <p:spPr>
          <a:xfrm>
            <a:off x="9257329" y="2070409"/>
            <a:ext cx="9531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45 </a:t>
            </a:r>
            <a:r>
              <a:rPr lang="fr-FR" sz="1600" b="1" dirty="0" err="1">
                <a:latin typeface="Muli Bold Roman" panose="020B0604020202020204" charset="0"/>
              </a:rPr>
              <a:t>days</a:t>
            </a:r>
            <a:endParaRPr lang="fr-FR" sz="1600" b="1" dirty="0">
              <a:latin typeface="Muli light  Roman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A760D7-2455-550D-D119-6C5D78E6A552}"/>
              </a:ext>
            </a:extLst>
          </p:cNvPr>
          <p:cNvSpPr txBox="1"/>
          <p:nvPr/>
        </p:nvSpPr>
        <p:spPr>
          <a:xfrm>
            <a:off x="7552718" y="2323695"/>
            <a:ext cx="10567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uli Bold Roman" panose="020B0604020202020204" charset="0"/>
              </a:rPr>
              <a:t>29 </a:t>
            </a:r>
            <a:r>
              <a:rPr lang="fr-FR" sz="1600" b="1" dirty="0" err="1">
                <a:latin typeface="Muli Bold Roman" panose="020B0604020202020204" charset="0"/>
              </a:rPr>
              <a:t>days</a:t>
            </a:r>
            <a:endParaRPr lang="fr-FR" sz="1600" b="1" dirty="0">
              <a:latin typeface="Muli light  Roman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0A4348-C8C1-335B-C033-29CA713493DD}"/>
              </a:ext>
            </a:extLst>
          </p:cNvPr>
          <p:cNvSpPr txBox="1"/>
          <p:nvPr/>
        </p:nvSpPr>
        <p:spPr>
          <a:xfrm>
            <a:off x="6976772" y="2625918"/>
            <a:ext cx="16327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latin typeface="Muli Light Roman" panose="020B0604020202020204" charset="0"/>
              </a:rPr>
              <a:t>For a </a:t>
            </a:r>
            <a:r>
              <a:rPr lang="fr-FR" sz="1000" dirty="0" err="1">
                <a:latin typeface="Muli Light Roman" panose="020B0604020202020204" charset="0"/>
              </a:rPr>
              <a:t>referred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dirty="0" err="1">
                <a:latin typeface="Muli Light Roman" panose="020B0604020202020204" charset="0"/>
              </a:rPr>
              <a:t>applicant</a:t>
            </a:r>
            <a:endParaRPr lang="fr-FR" sz="1000" dirty="0">
              <a:latin typeface="Muli Light Roman" panose="020B0604020202020204" charset="0"/>
            </a:endParaRPr>
          </a:p>
          <a:p>
            <a:endParaRPr lang="fr-FR" sz="1000" b="1" dirty="0">
              <a:latin typeface="Muli Light Roman" panose="020B060402020202020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FA81C2-5EF9-F032-C000-1B67E741C99C}"/>
              </a:ext>
            </a:extLst>
          </p:cNvPr>
          <p:cNvSpPr txBox="1"/>
          <p:nvPr/>
        </p:nvSpPr>
        <p:spPr>
          <a:xfrm>
            <a:off x="9257329" y="2339793"/>
            <a:ext cx="13742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uli Light Roman" panose="020B0604020202020204" charset="0"/>
              </a:rPr>
              <a:t>For an </a:t>
            </a:r>
            <a:r>
              <a:rPr lang="fr-FR" sz="1000" dirty="0" err="1">
                <a:latin typeface="Muli Light Roman" panose="020B0604020202020204" charset="0"/>
              </a:rPr>
              <a:t>applicant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dirty="0" err="1">
                <a:latin typeface="Muli Light Roman" panose="020B0604020202020204" charset="0"/>
              </a:rPr>
              <a:t>from</a:t>
            </a:r>
            <a:r>
              <a:rPr lang="fr-FR" sz="1000" dirty="0">
                <a:latin typeface="Muli Light Roman" panose="020B0604020202020204" charset="0"/>
              </a:rPr>
              <a:t> a </a:t>
            </a:r>
            <a:r>
              <a:rPr lang="fr-FR" sz="1000" dirty="0" err="1">
                <a:latin typeface="Muli Light Roman" panose="020B0604020202020204" charset="0"/>
              </a:rPr>
              <a:t>career</a:t>
            </a:r>
            <a:r>
              <a:rPr lang="fr-FR" sz="1000" dirty="0">
                <a:latin typeface="Muli Light Roman" panose="020B0604020202020204" charset="0"/>
              </a:rPr>
              <a:t> site</a:t>
            </a:r>
            <a:endParaRPr lang="fr-FR" sz="1000" b="1" dirty="0">
              <a:latin typeface="Muli Light Roman" panose="020B060402020202020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3AF367-7D2A-1530-3C3F-07712BF5252A}"/>
              </a:ext>
            </a:extLst>
          </p:cNvPr>
          <p:cNvSpPr txBox="1"/>
          <p:nvPr/>
        </p:nvSpPr>
        <p:spPr>
          <a:xfrm>
            <a:off x="8609495" y="5027355"/>
            <a:ext cx="13742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uli Light Roman" panose="020B0604020202020204" charset="0"/>
              </a:rPr>
              <a:t>For an </a:t>
            </a:r>
            <a:r>
              <a:rPr lang="fr-FR" sz="1000" dirty="0" err="1">
                <a:latin typeface="Muli Light Roman" panose="020B0604020202020204" charset="0"/>
              </a:rPr>
              <a:t>applicant</a:t>
            </a:r>
            <a:r>
              <a:rPr lang="fr-FR" sz="1000" dirty="0">
                <a:latin typeface="Muli Light Roman" panose="020B0604020202020204" charset="0"/>
              </a:rPr>
              <a:t> </a:t>
            </a:r>
            <a:r>
              <a:rPr lang="fr-FR" sz="1000" dirty="0" err="1">
                <a:latin typeface="Muli Light Roman" panose="020B0604020202020204" charset="0"/>
              </a:rPr>
              <a:t>from</a:t>
            </a:r>
            <a:r>
              <a:rPr lang="fr-FR" sz="1000" dirty="0">
                <a:latin typeface="Muli Light Roman" panose="020B0604020202020204" charset="0"/>
              </a:rPr>
              <a:t> a jobboard</a:t>
            </a:r>
            <a:endParaRPr lang="fr-FR" sz="1000" b="1" dirty="0">
              <a:latin typeface="Muli Light Rom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0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19EDFAFC-13C5-E34F-9633-A115DE3C2A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4" y="6196151"/>
            <a:ext cx="1492928" cy="233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B284E0-3730-B442-BEE9-898D804B226E}"/>
              </a:ext>
            </a:extLst>
          </p:cNvPr>
          <p:cNvSpPr txBox="1"/>
          <p:nvPr/>
        </p:nvSpPr>
        <p:spPr>
          <a:xfrm>
            <a:off x="1971304" y="1911927"/>
            <a:ext cx="11945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 à 30%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528E92-3E82-88F9-C5F3-F20057F872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8522"/>
            <a:ext cx="11981265" cy="67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9ECCE2-E24B-2346-9558-5CC2C36EC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3631009" cy="6858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85A49D5-4534-C44A-A80A-26872988D61D}"/>
              </a:ext>
            </a:extLst>
          </p:cNvPr>
          <p:cNvGrpSpPr/>
          <p:nvPr/>
        </p:nvGrpSpPr>
        <p:grpSpPr>
          <a:xfrm>
            <a:off x="6497790" y="1034889"/>
            <a:ext cx="5667617" cy="1005759"/>
            <a:chOff x="522324" y="776166"/>
            <a:chExt cx="4250713" cy="754319"/>
          </a:xfrm>
        </p:grpSpPr>
        <p:sp>
          <p:nvSpPr>
            <p:cNvPr id="8" name="Google Shape;126;p24">
              <a:extLst>
                <a:ext uri="{FF2B5EF4-FFF2-40B4-BE49-F238E27FC236}">
                  <a16:creationId xmlns:a16="http://schemas.microsoft.com/office/drawing/2014/main" id="{D7CC053F-90F8-2249-83E6-20ECA416BA99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3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critical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levers for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your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hiring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process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7;p23">
              <a:extLst>
                <a:ext uri="{FF2B5EF4-FFF2-40B4-BE49-F238E27FC236}">
                  <a16:creationId xmlns:a16="http://schemas.microsoft.com/office/drawing/2014/main" id="{6BA87A63-FC3E-2C4C-8613-0DB194A03F87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The </a:t>
              </a:r>
              <a:r>
                <a:rPr lang="en-US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referral</a:t>
              </a: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program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863E24-1141-FD46-9EB5-CF149F72184B}"/>
              </a:ext>
            </a:extLst>
          </p:cNvPr>
          <p:cNvGrpSpPr/>
          <p:nvPr/>
        </p:nvGrpSpPr>
        <p:grpSpPr>
          <a:xfrm>
            <a:off x="2789357" y="819227"/>
            <a:ext cx="2832921" cy="5219546"/>
            <a:chOff x="2092017" y="614420"/>
            <a:chExt cx="2124691" cy="391466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8807894-83A2-7F42-B14B-58F94CEC6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017" y="614420"/>
              <a:ext cx="2124691" cy="3914660"/>
            </a:xfrm>
            <a:prstGeom prst="rect">
              <a:avLst/>
            </a:prstGeom>
            <a:effectLst/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94977A3-02EA-5A46-86E4-2B7C8E78337F}"/>
                </a:ext>
              </a:extLst>
            </p:cNvPr>
            <p:cNvGrpSpPr/>
            <p:nvPr/>
          </p:nvGrpSpPr>
          <p:grpSpPr>
            <a:xfrm>
              <a:off x="2259511" y="2775810"/>
              <a:ext cx="1789702" cy="1300355"/>
              <a:chOff x="2259510" y="2775810"/>
              <a:chExt cx="1789702" cy="1300355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D456CD-7383-5D40-91E4-5F02DA7F9000}"/>
                  </a:ext>
                </a:extLst>
              </p:cNvPr>
              <p:cNvSpPr txBox="1"/>
              <p:nvPr/>
            </p:nvSpPr>
            <p:spPr>
              <a:xfrm>
                <a:off x="2614430" y="2775810"/>
                <a:ext cx="1022156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43%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441F772-1103-6349-9B3F-A1F9FFDF83EF}"/>
                  </a:ext>
                </a:extLst>
              </p:cNvPr>
              <p:cNvSpPr txBox="1"/>
              <p:nvPr/>
            </p:nvSpPr>
            <p:spPr>
              <a:xfrm>
                <a:off x="2259510" y="3360585"/>
                <a:ext cx="1789702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of people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hired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via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referral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stay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over 3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years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</a:p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(vs. 14% of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those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hired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through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job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boards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)</a:t>
                </a: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322272D-5C8E-B642-8DD3-6A757BC2B55D}"/>
                </a:ext>
              </a:extLst>
            </p:cNvPr>
            <p:cNvGrpSpPr/>
            <p:nvPr/>
          </p:nvGrpSpPr>
          <p:grpSpPr>
            <a:xfrm>
              <a:off x="2284276" y="944070"/>
              <a:ext cx="1740175" cy="1300355"/>
              <a:chOff x="2284275" y="527199"/>
              <a:chExt cx="1740175" cy="1300355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4433336-622B-8A44-8365-F97DBE691E9A}"/>
                  </a:ext>
                </a:extLst>
              </p:cNvPr>
              <p:cNvSpPr txBox="1"/>
              <p:nvPr/>
            </p:nvSpPr>
            <p:spPr>
              <a:xfrm>
                <a:off x="2643285" y="527199"/>
                <a:ext cx="964447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37%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8E1FAA-662D-8C42-9CF7-3B7EB511ACDA}"/>
                  </a:ext>
                </a:extLst>
              </p:cNvPr>
              <p:cNvSpPr txBox="1"/>
              <p:nvPr/>
            </p:nvSpPr>
            <p:spPr>
              <a:xfrm>
                <a:off x="2284275" y="1111974"/>
                <a:ext cx="174017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of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recruited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candidates are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already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known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by at least one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person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in the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company</a:t>
                </a:r>
                <a:endParaRPr lang="fr-FR" sz="1400" dirty="0">
                  <a:solidFill>
                    <a:schemeClr val="bg1"/>
                  </a:solidFill>
                  <a:latin typeface="Muli Light Roman" pitchFamily="2" charset="77"/>
                  <a:cs typeface="Poppins" pitchFamily="2" charset="77"/>
                </a:endParaRPr>
              </a:p>
            </p:txBody>
          </p: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E59E59C-8636-6744-B636-DF371577CBD8}"/>
                </a:ext>
              </a:extLst>
            </p:cNvPr>
            <p:cNvCxnSpPr/>
            <p:nvPr/>
          </p:nvCxnSpPr>
          <p:spPr>
            <a:xfrm>
              <a:off x="2337570" y="2571750"/>
              <a:ext cx="157588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8E13CC-BB9C-7246-BC6E-68CDED83BB46}"/>
              </a:ext>
            </a:extLst>
          </p:cNvPr>
          <p:cNvGrpSpPr/>
          <p:nvPr/>
        </p:nvGrpSpPr>
        <p:grpSpPr>
          <a:xfrm>
            <a:off x="6569726" y="4088575"/>
            <a:ext cx="4255004" cy="558015"/>
            <a:chOff x="4927294" y="2153239"/>
            <a:chExt cx="3191253" cy="418511"/>
          </a:xfrm>
        </p:grpSpPr>
        <p:sp>
          <p:nvSpPr>
            <p:cNvPr id="25" name="Google Shape;79;p19">
              <a:extLst>
                <a:ext uri="{FF2B5EF4-FFF2-40B4-BE49-F238E27FC236}">
                  <a16:creationId xmlns:a16="http://schemas.microsoft.com/office/drawing/2014/main" id="{15FC7B29-E399-4440-A27C-0615A9E7A9B9}"/>
                </a:ext>
              </a:extLst>
            </p:cNvPr>
            <p:cNvSpPr txBox="1"/>
            <p:nvPr/>
          </p:nvSpPr>
          <p:spPr>
            <a:xfrm>
              <a:off x="5331965" y="2153239"/>
              <a:ext cx="2786582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Hire high quality profiles thanks to referrals.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148099-C2A6-C44B-9243-463663FC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294" y="2191414"/>
              <a:ext cx="319745" cy="315365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0939CDD-C0BB-3048-9C82-F2AFF1893E4E}"/>
              </a:ext>
            </a:extLst>
          </p:cNvPr>
          <p:cNvGrpSpPr/>
          <p:nvPr/>
        </p:nvGrpSpPr>
        <p:grpSpPr>
          <a:xfrm>
            <a:off x="6569726" y="2858466"/>
            <a:ext cx="3713140" cy="558015"/>
            <a:chOff x="4927294" y="3066431"/>
            <a:chExt cx="2784855" cy="418511"/>
          </a:xfrm>
        </p:grpSpPr>
        <p:sp>
          <p:nvSpPr>
            <p:cNvPr id="28" name="Google Shape;79;p19">
              <a:extLst>
                <a:ext uri="{FF2B5EF4-FFF2-40B4-BE49-F238E27FC236}">
                  <a16:creationId xmlns:a16="http://schemas.microsoft.com/office/drawing/2014/main" id="{CCEC2B92-4AC0-0447-B99E-4B6101CFDFCB}"/>
                </a:ext>
              </a:extLst>
            </p:cNvPr>
            <p:cNvSpPr txBox="1"/>
            <p:nvPr/>
          </p:nvSpPr>
          <p:spPr>
            <a:xfrm>
              <a:off x="5331965" y="3066431"/>
              <a:ext cx="2380184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Make sourcing easier thanks to your co-workers!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8C54F4C-1A58-494D-BAA9-F4DB2377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294" y="3091688"/>
              <a:ext cx="319745" cy="367995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156F4D74-14F0-AE48-9D3C-59BA84C7F5B6}"/>
              </a:ext>
            </a:extLst>
          </p:cNvPr>
          <p:cNvSpPr txBox="1"/>
          <p:nvPr/>
        </p:nvSpPr>
        <p:spPr>
          <a:xfrm>
            <a:off x="6465013" y="5673120"/>
            <a:ext cx="4908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Muli ExtraLight Roman" pitchFamily="2" charset="77"/>
              </a:rPr>
              <a:t>Sources : Apec 2018 </a:t>
            </a:r>
            <a:r>
              <a:rPr lang="fr-FR" sz="1200" dirty="0" err="1">
                <a:latin typeface="Muli ExtraLight Roman" pitchFamily="2" charset="77"/>
              </a:rPr>
              <a:t>edition</a:t>
            </a:r>
            <a:r>
              <a:rPr lang="fr-FR" sz="1200" dirty="0">
                <a:latin typeface="Muli ExtraLight Roman" pitchFamily="2" charset="77"/>
              </a:rPr>
              <a:t> and Bill Boorman « The Social </a:t>
            </a:r>
            <a:r>
              <a:rPr lang="fr-FR" sz="1200" dirty="0" err="1">
                <a:latin typeface="Muli ExtraLight Roman" pitchFamily="2" charset="77"/>
              </a:rPr>
              <a:t>Referral</a:t>
            </a:r>
            <a:r>
              <a:rPr lang="fr-FR" sz="1200" dirty="0">
                <a:latin typeface="Muli ExtraLight Roman" pitchFamily="2" charset="77"/>
              </a:rPr>
              <a:t> ».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341F168-D47F-4DAC-BF0A-95320E2809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2866" y="6455632"/>
            <a:ext cx="1445179" cy="2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64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0DC9953-4881-4642-A54C-ADB03D90EF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295" y="0"/>
            <a:ext cx="6096705" cy="6858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5F8CF12-4787-5947-AB20-4C9E4C219F63}"/>
              </a:ext>
            </a:extLst>
          </p:cNvPr>
          <p:cNvGrpSpPr/>
          <p:nvPr/>
        </p:nvGrpSpPr>
        <p:grpSpPr>
          <a:xfrm>
            <a:off x="696433" y="518517"/>
            <a:ext cx="3808653" cy="1936911"/>
            <a:chOff x="522324" y="776166"/>
            <a:chExt cx="4250713" cy="1452683"/>
          </a:xfrm>
        </p:grpSpPr>
        <p:sp>
          <p:nvSpPr>
            <p:cNvPr id="6" name="Google Shape;126;p24">
              <a:extLst>
                <a:ext uri="{FF2B5EF4-FFF2-40B4-BE49-F238E27FC236}">
                  <a16:creationId xmlns:a16="http://schemas.microsoft.com/office/drawing/2014/main" id="{C7E73D90-5474-394E-AA93-02061E9A1019}"/>
                </a:ext>
              </a:extLst>
            </p:cNvPr>
            <p:cNvSpPr txBox="1"/>
            <p:nvPr/>
          </p:nvSpPr>
          <p:spPr>
            <a:xfrm>
              <a:off x="522326" y="776166"/>
              <a:ext cx="1952819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Business Case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7;p23">
              <a:extLst>
                <a:ext uri="{FF2B5EF4-FFF2-40B4-BE49-F238E27FC236}">
                  <a16:creationId xmlns:a16="http://schemas.microsoft.com/office/drawing/2014/main" id="{DAF54D06-8849-CE41-8D4F-ED54684504B1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Norauto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B03A973-5790-DE4F-8F6B-441CB6295991}"/>
              </a:ext>
            </a:extLst>
          </p:cNvPr>
          <p:cNvSpPr txBox="1"/>
          <p:nvPr/>
        </p:nvSpPr>
        <p:spPr>
          <a:xfrm>
            <a:off x="7200547" y="1080907"/>
            <a:ext cx="3886200" cy="163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« 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When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you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compare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it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to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traditional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referral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as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we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used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to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experience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it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,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it’s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almost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 3 times more </a:t>
            </a:r>
            <a:r>
              <a:rPr lang="fr-FR" sz="2000" i="1" dirty="0" err="1">
                <a:solidFill>
                  <a:schemeClr val="bg1"/>
                </a:solidFill>
                <a:latin typeface="Muli Italic" pitchFamily="2" charset="77"/>
              </a:rPr>
              <a:t>referrals</a:t>
            </a:r>
            <a:r>
              <a:rPr lang="fr-FR" sz="2000" b="1" i="1" dirty="0">
                <a:solidFill>
                  <a:schemeClr val="bg1"/>
                </a:solidFill>
                <a:latin typeface="Muli Bold Italic" pitchFamily="2" charset="77"/>
              </a:rPr>
              <a:t>! »</a:t>
            </a:r>
            <a:endParaRPr lang="fr-FR" sz="2000" i="1" dirty="0">
              <a:solidFill>
                <a:schemeClr val="bg1"/>
              </a:solidFill>
              <a:latin typeface="Muli Italic" pitchFamily="2" charset="77"/>
            </a:endParaRPr>
          </a:p>
          <a:p>
            <a:pPr algn="ctr">
              <a:lnSpc>
                <a:spcPct val="200000"/>
              </a:lnSpc>
            </a:pPr>
            <a:r>
              <a:rPr lang="fr-FR" sz="1200" i="1" dirty="0">
                <a:solidFill>
                  <a:schemeClr val="bg1"/>
                </a:solidFill>
                <a:latin typeface="Muli Italic" pitchFamily="2" charset="77"/>
              </a:rPr>
              <a:t>Stéphane </a:t>
            </a:r>
            <a:r>
              <a:rPr lang="fr-FR" sz="1200" i="1" dirty="0" err="1">
                <a:solidFill>
                  <a:schemeClr val="bg1"/>
                </a:solidFill>
                <a:latin typeface="Muli Italic" pitchFamily="2" charset="77"/>
              </a:rPr>
              <a:t>Wilmotte</a:t>
            </a:r>
            <a:r>
              <a:rPr lang="fr-FR" sz="1200" i="1" dirty="0">
                <a:solidFill>
                  <a:schemeClr val="bg1"/>
                </a:solidFill>
                <a:latin typeface="Muli Italic" pitchFamily="2" charset="77"/>
              </a:rPr>
              <a:t> - HRD France – Norauto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402461-4E6A-CB4E-B6EF-5052FFD4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755" y="291477"/>
            <a:ext cx="705784" cy="624347"/>
          </a:xfrm>
          <a:prstGeom prst="rect">
            <a:avLst/>
          </a:prstGeom>
        </p:spPr>
      </p:pic>
      <p:sp>
        <p:nvSpPr>
          <p:cNvPr id="10" name="Google Shape;79;p19">
            <a:extLst>
              <a:ext uri="{FF2B5EF4-FFF2-40B4-BE49-F238E27FC236}">
                <a16:creationId xmlns:a16="http://schemas.microsoft.com/office/drawing/2014/main" id="{EDB46000-4E2D-C146-9A14-52B9F7D48FFE}"/>
              </a:ext>
            </a:extLst>
          </p:cNvPr>
          <p:cNvSpPr txBox="1"/>
          <p:nvPr/>
        </p:nvSpPr>
        <p:spPr>
          <a:xfrm>
            <a:off x="696432" y="1714416"/>
            <a:ext cx="3886200" cy="82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Already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practising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referral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but in a « home-made » </a:t>
            </a: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way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, the Norauto </a:t>
            </a: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company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b="1" dirty="0" err="1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had</a:t>
            </a: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3 challenges: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660F3-41B5-924E-A4E8-D3B81DB5878E}"/>
              </a:ext>
            </a:extLst>
          </p:cNvPr>
          <p:cNvSpPr/>
          <p:nvPr/>
        </p:nvSpPr>
        <p:spPr>
          <a:xfrm>
            <a:off x="6372345" y="3543350"/>
            <a:ext cx="5542604" cy="2899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Google Shape;79;p19">
            <a:extLst>
              <a:ext uri="{FF2B5EF4-FFF2-40B4-BE49-F238E27FC236}">
                <a16:creationId xmlns:a16="http://schemas.microsoft.com/office/drawing/2014/main" id="{CD748B0A-121B-9443-9CA7-99BB04575855}"/>
              </a:ext>
            </a:extLst>
          </p:cNvPr>
          <p:cNvSpPr txBox="1"/>
          <p:nvPr/>
        </p:nvSpPr>
        <p:spPr>
          <a:xfrm>
            <a:off x="7913689" y="4269565"/>
            <a:ext cx="2459914" cy="26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3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years</a:t>
            </a: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after</a:t>
            </a: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it’s</a:t>
            </a: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 been online</a:t>
            </a:r>
          </a:p>
        </p:txBody>
      </p:sp>
      <p:sp>
        <p:nvSpPr>
          <p:cNvPr id="21" name="Google Shape;79;p19">
            <a:extLst>
              <a:ext uri="{FF2B5EF4-FFF2-40B4-BE49-F238E27FC236}">
                <a16:creationId xmlns:a16="http://schemas.microsoft.com/office/drawing/2014/main" id="{87B242A0-2A32-1743-9A82-55C2C053BF0C}"/>
              </a:ext>
            </a:extLst>
          </p:cNvPr>
          <p:cNvSpPr txBox="1"/>
          <p:nvPr/>
        </p:nvSpPr>
        <p:spPr>
          <a:xfrm>
            <a:off x="6544657" y="4885537"/>
            <a:ext cx="1418884" cy="60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Recruitment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cost</a:t>
            </a: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 by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referral</a:t>
            </a:r>
            <a:endParaRPr lang="fr-FR" sz="1200" b="1" dirty="0">
              <a:solidFill>
                <a:srgbClr val="1F2532"/>
              </a:solidFill>
              <a:latin typeface="Muli Black Roman" pitchFamily="2" charset="77"/>
              <a:ea typeface="Muli Bold Roman"/>
              <a:cs typeface="Muli Bold Roman"/>
              <a:sym typeface="Muli"/>
            </a:endParaRPr>
          </a:p>
        </p:txBody>
      </p:sp>
      <p:sp>
        <p:nvSpPr>
          <p:cNvPr id="22" name="Google Shape;79;p19">
            <a:extLst>
              <a:ext uri="{FF2B5EF4-FFF2-40B4-BE49-F238E27FC236}">
                <a16:creationId xmlns:a16="http://schemas.microsoft.com/office/drawing/2014/main" id="{61C3A62A-7B12-EE47-A644-45627671F8DA}"/>
              </a:ext>
            </a:extLst>
          </p:cNvPr>
          <p:cNvSpPr txBox="1"/>
          <p:nvPr/>
        </p:nvSpPr>
        <p:spPr>
          <a:xfrm>
            <a:off x="10187182" y="4856018"/>
            <a:ext cx="1631926" cy="659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Converstion</a:t>
            </a: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 rate of one </a:t>
            </a:r>
            <a:r>
              <a:rPr lang="fr-FR" sz="1200" b="1" dirty="0" err="1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referral</a:t>
            </a:r>
            <a:endParaRPr lang="fr-FR" sz="1200" b="1" dirty="0">
              <a:solidFill>
                <a:srgbClr val="1F2532"/>
              </a:solidFill>
              <a:latin typeface="Muli Black Roman" pitchFamily="2" charset="77"/>
              <a:ea typeface="Muli Bold Roman"/>
              <a:cs typeface="Muli Bold Roman"/>
              <a:sym typeface="Mul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9D2C720-8113-6E47-873F-F6DFE5E46624}"/>
              </a:ext>
            </a:extLst>
          </p:cNvPr>
          <p:cNvGrpSpPr/>
          <p:nvPr/>
        </p:nvGrpSpPr>
        <p:grpSpPr>
          <a:xfrm>
            <a:off x="814523" y="3015661"/>
            <a:ext cx="4039827" cy="738664"/>
            <a:chOff x="814523" y="3015661"/>
            <a:chExt cx="4039827" cy="73866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AC5EC98-5B90-DE44-B4D1-720FAB70B114}"/>
                </a:ext>
              </a:extLst>
            </p:cNvPr>
            <p:cNvSpPr txBox="1"/>
            <p:nvPr/>
          </p:nvSpPr>
          <p:spPr>
            <a:xfrm>
              <a:off x="1336861" y="3015661"/>
              <a:ext cx="35174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SzPct val="100000"/>
              </a:pP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Diversify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 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its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recruitment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sources (1000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recruitments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/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year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) and 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facilitate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the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act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of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referral</a:t>
              </a:r>
              <a:endParaRPr lang="fr-FR" sz="14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3EFED20-9759-6B45-93BC-761586DD23CE}"/>
                </a:ext>
              </a:extLst>
            </p:cNvPr>
            <p:cNvGrpSpPr/>
            <p:nvPr/>
          </p:nvGrpSpPr>
          <p:grpSpPr>
            <a:xfrm>
              <a:off x="814523" y="3090076"/>
              <a:ext cx="400110" cy="400110"/>
              <a:chOff x="5704192" y="900568"/>
              <a:chExt cx="503317" cy="503317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4F93403-1CC1-F143-BA0C-3A0CEE4E8293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0253B04-51CD-8A4F-83D1-1885BED5D1B5}"/>
                  </a:ext>
                </a:extLst>
              </p:cNvPr>
              <p:cNvSpPr txBox="1"/>
              <p:nvPr/>
            </p:nvSpPr>
            <p:spPr>
              <a:xfrm>
                <a:off x="5787271" y="939285"/>
                <a:ext cx="337157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1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B637C4-50CB-AE4B-B8E3-8ED7D5F59EB2}"/>
              </a:ext>
            </a:extLst>
          </p:cNvPr>
          <p:cNvGrpSpPr/>
          <p:nvPr/>
        </p:nvGrpSpPr>
        <p:grpSpPr>
          <a:xfrm>
            <a:off x="790732" y="3979258"/>
            <a:ext cx="4063617" cy="523220"/>
            <a:chOff x="790732" y="3979258"/>
            <a:chExt cx="4063617" cy="52322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80AF26-BC54-A444-B945-C4739435B388}"/>
                </a:ext>
              </a:extLst>
            </p:cNvPr>
            <p:cNvSpPr txBox="1"/>
            <p:nvPr/>
          </p:nvSpPr>
          <p:spPr>
            <a:xfrm>
              <a:off x="1336861" y="3979258"/>
              <a:ext cx="3517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00000"/>
              </a:pP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Animate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the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co-workers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aroundthe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referral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program</a:t>
              </a: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73AC228-0E69-784C-AFB7-D77D14F0CEBD}"/>
                </a:ext>
              </a:extLst>
            </p:cNvPr>
            <p:cNvGrpSpPr/>
            <p:nvPr/>
          </p:nvGrpSpPr>
          <p:grpSpPr>
            <a:xfrm>
              <a:off x="790732" y="4040813"/>
              <a:ext cx="400110" cy="400110"/>
              <a:chOff x="5704192" y="900568"/>
              <a:chExt cx="503317" cy="503317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8542FE1-2CAC-ED4E-A136-C5E672BE6EB9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E6F967-2FE1-F949-9EB7-0A5C497E5607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399670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2</a:t>
                </a:r>
              </a:p>
            </p:txBody>
          </p: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511925-6FE9-324A-B8B5-94B5E53E3C1A}"/>
              </a:ext>
            </a:extLst>
          </p:cNvPr>
          <p:cNvGrpSpPr/>
          <p:nvPr/>
        </p:nvGrpSpPr>
        <p:grpSpPr>
          <a:xfrm>
            <a:off x="795541" y="4754985"/>
            <a:ext cx="4153861" cy="738664"/>
            <a:chOff x="795541" y="4754985"/>
            <a:chExt cx="4153861" cy="738664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293C274-C973-4546-8401-12403030FDD9}"/>
                </a:ext>
              </a:extLst>
            </p:cNvPr>
            <p:cNvSpPr txBox="1"/>
            <p:nvPr/>
          </p:nvSpPr>
          <p:spPr>
            <a:xfrm>
              <a:off x="1336862" y="4754985"/>
              <a:ext cx="36125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SzPct val="100000"/>
              </a:pP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Improve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tranparency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regarding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internal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job </a:t>
              </a:r>
              <a:r>
                <a:rPr lang="fr-FR" sz="1400" dirty="0" err="1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openings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 (400 centers) and 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make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co-workers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actors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of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their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400" b="1" dirty="0" err="1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mobility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!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820D258-2420-B84C-9A07-197413B86CED}"/>
                </a:ext>
              </a:extLst>
            </p:cNvPr>
            <p:cNvGrpSpPr/>
            <p:nvPr/>
          </p:nvGrpSpPr>
          <p:grpSpPr>
            <a:xfrm>
              <a:off x="795541" y="4830392"/>
              <a:ext cx="400110" cy="400110"/>
              <a:chOff x="5704192" y="900568"/>
              <a:chExt cx="503317" cy="503317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D8B46D8E-CFF7-6C49-AF86-0F883E2187BF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CE59D73-CF05-E749-B5DF-C22E804D9F02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05718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3</a:t>
                </a:r>
              </a:p>
            </p:txBody>
          </p:sp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A85BC59F-943C-F944-B615-6EB25B7D4B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615" y="3665389"/>
            <a:ext cx="2254063" cy="53116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C37E0F7-5CDF-B849-BFD8-13C5E6D2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968" y="4371586"/>
            <a:ext cx="471096" cy="40093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5514792-A4DF-444C-92F7-D9D465EF49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564" y="4440923"/>
            <a:ext cx="537960" cy="349674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532A1E31-96D8-A64A-8EB2-E4686CFC533F}"/>
              </a:ext>
            </a:extLst>
          </p:cNvPr>
          <p:cNvGrpSpPr/>
          <p:nvPr/>
        </p:nvGrpSpPr>
        <p:grpSpPr>
          <a:xfrm>
            <a:off x="8177101" y="4714117"/>
            <a:ext cx="1931005" cy="1629532"/>
            <a:chOff x="8225390" y="4536802"/>
            <a:chExt cx="1931005" cy="1629532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8E87FDD-CCFE-C343-AEFB-6899673930A9}"/>
                </a:ext>
              </a:extLst>
            </p:cNvPr>
            <p:cNvGrpSpPr/>
            <p:nvPr/>
          </p:nvGrpSpPr>
          <p:grpSpPr>
            <a:xfrm>
              <a:off x="8273464" y="4536802"/>
              <a:ext cx="1700373" cy="294701"/>
              <a:chOff x="8273464" y="4536802"/>
              <a:chExt cx="1700373" cy="294701"/>
            </a:xfrm>
          </p:grpSpPr>
          <p:sp>
            <p:nvSpPr>
              <p:cNvPr id="18" name="Google Shape;79;p19">
                <a:extLst>
                  <a:ext uri="{FF2B5EF4-FFF2-40B4-BE49-F238E27FC236}">
                    <a16:creationId xmlns:a16="http://schemas.microsoft.com/office/drawing/2014/main" id="{907EF9FA-1E70-E34C-A9B4-3152F9FA2975}"/>
                  </a:ext>
                </a:extLst>
              </p:cNvPr>
              <p:cNvSpPr txBox="1"/>
              <p:nvPr/>
            </p:nvSpPr>
            <p:spPr>
              <a:xfrm>
                <a:off x="8644491" y="4561524"/>
                <a:ext cx="1329346" cy="269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6803 </a:t>
                </a:r>
                <a:r>
                  <a:rPr lang="fr-FR" sz="1200" b="1" dirty="0" err="1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members</a:t>
                </a:r>
                <a:endParaRPr lang="fr-FR" sz="1200" b="1" dirty="0">
                  <a:solidFill>
                    <a:srgbClr val="1F2532"/>
                  </a:solidFill>
                  <a:latin typeface="Muli SemiBold Roman" pitchFamily="2" charset="77"/>
                  <a:ea typeface="Muli Bold Roman"/>
                  <a:cs typeface="Muli Bold Roman"/>
                  <a:sym typeface="Muli"/>
                </a:endParaRPr>
              </a:p>
            </p:txBody>
          </p: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5E6A522E-BBFB-194D-A818-0EE8AE49A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3464" y="4536802"/>
                <a:ext cx="322949" cy="293590"/>
              </a:xfrm>
              <a:prstGeom prst="rect">
                <a:avLst/>
              </a:prstGeom>
            </p:spPr>
          </p:pic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225E9C9-FEAE-3249-83BB-F43D8799A36A}"/>
                </a:ext>
              </a:extLst>
            </p:cNvPr>
            <p:cNvGrpSpPr/>
            <p:nvPr/>
          </p:nvGrpSpPr>
          <p:grpSpPr>
            <a:xfrm>
              <a:off x="8225390" y="4950630"/>
              <a:ext cx="1911081" cy="469396"/>
              <a:chOff x="8225390" y="4950630"/>
              <a:chExt cx="1911081" cy="469396"/>
            </a:xfrm>
          </p:grpSpPr>
          <p:sp>
            <p:nvSpPr>
              <p:cNvPr id="19" name="Google Shape;79;p19">
                <a:extLst>
                  <a:ext uri="{FF2B5EF4-FFF2-40B4-BE49-F238E27FC236}">
                    <a16:creationId xmlns:a16="http://schemas.microsoft.com/office/drawing/2014/main" id="{7929FDE8-1B6D-8F49-81E6-CE58CEA71629}"/>
                  </a:ext>
                </a:extLst>
              </p:cNvPr>
              <p:cNvSpPr txBox="1"/>
              <p:nvPr/>
            </p:nvSpPr>
            <p:spPr>
              <a:xfrm>
                <a:off x="8644490" y="4950630"/>
                <a:ext cx="1491981" cy="469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758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</a:t>
                </a:r>
                <a:r>
                  <a:rPr lang="fr-FR" sz="1200" b="1" dirty="0" err="1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referrals</a:t>
                </a:r>
                <a:endParaRPr lang="fr-FR" sz="1200" b="1" dirty="0">
                  <a:solidFill>
                    <a:srgbClr val="1F2532"/>
                  </a:solidFill>
                  <a:latin typeface="Muli SemiBold Roman" pitchFamily="2" charset="77"/>
                  <a:ea typeface="Muli Bold Roman"/>
                  <a:cs typeface="Muli Bold Roman"/>
                  <a:sym typeface="Muli"/>
                </a:endParaRPr>
              </a:p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271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applications</a:t>
                </a:r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0FA37D21-5D4D-5F48-B39A-9C00631A3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25390" y="5039413"/>
                <a:ext cx="302871" cy="302871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E0CB1CA0-58C5-1348-A1C7-A4AA39330C34}"/>
                </a:ext>
              </a:extLst>
            </p:cNvPr>
            <p:cNvGrpSpPr/>
            <p:nvPr/>
          </p:nvGrpSpPr>
          <p:grpSpPr>
            <a:xfrm>
              <a:off x="8283504" y="5582927"/>
              <a:ext cx="1872891" cy="583407"/>
              <a:chOff x="8283504" y="5582927"/>
              <a:chExt cx="1872891" cy="583407"/>
            </a:xfrm>
          </p:grpSpPr>
          <p:sp>
            <p:nvSpPr>
              <p:cNvPr id="20" name="Google Shape;79;p19">
                <a:extLst>
                  <a:ext uri="{FF2B5EF4-FFF2-40B4-BE49-F238E27FC236}">
                    <a16:creationId xmlns:a16="http://schemas.microsoft.com/office/drawing/2014/main" id="{BF6E3953-A2E8-E245-B05B-B141FEAD88EA}"/>
                  </a:ext>
                </a:extLst>
              </p:cNvPr>
              <p:cNvSpPr txBox="1"/>
              <p:nvPr/>
            </p:nvSpPr>
            <p:spPr>
              <a:xfrm>
                <a:off x="8644491" y="5582927"/>
                <a:ext cx="1511904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402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</a:t>
                </a:r>
                <a:r>
                  <a:rPr lang="fr-FR" sz="1200" b="1" dirty="0" err="1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recruitments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and/or </a:t>
                </a:r>
                <a:r>
                  <a:rPr lang="fr-FR" sz="1200" b="1" dirty="0" err="1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internal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</a:t>
                </a:r>
                <a:r>
                  <a:rPr lang="fr-FR" sz="1200" b="1" dirty="0" err="1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mobility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</a:t>
                </a:r>
              </a:p>
            </p:txBody>
          </p:sp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EE6B187E-D210-F24F-99AD-9A8E8E5CE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3504" y="5666190"/>
                <a:ext cx="302871" cy="302871"/>
              </a:xfrm>
              <a:prstGeom prst="rect">
                <a:avLst/>
              </a:prstGeom>
            </p:spPr>
          </p:pic>
        </p:grpSp>
      </p:grpSp>
      <p:sp>
        <p:nvSpPr>
          <p:cNvPr id="45" name="Google Shape;79;p19">
            <a:extLst>
              <a:ext uri="{FF2B5EF4-FFF2-40B4-BE49-F238E27FC236}">
                <a16:creationId xmlns:a16="http://schemas.microsoft.com/office/drawing/2014/main" id="{A6EA38EA-944E-7142-93E1-303FAB2F5277}"/>
              </a:ext>
            </a:extLst>
          </p:cNvPr>
          <p:cNvSpPr txBox="1"/>
          <p:nvPr/>
        </p:nvSpPr>
        <p:spPr>
          <a:xfrm>
            <a:off x="6555731" y="5566533"/>
            <a:ext cx="1418884" cy="66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400" b="1" dirty="0" err="1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Less</a:t>
            </a:r>
            <a:r>
              <a:rPr lang="fr-FR" sz="1400" b="1" dirty="0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400" b="1" dirty="0" err="1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than</a:t>
            </a:r>
            <a:endParaRPr lang="fr-FR" sz="1400" b="1" dirty="0">
              <a:solidFill>
                <a:srgbClr val="1F2532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  <a:p>
            <a:pPr lvl="0" algn="ctr">
              <a:buSzPts val="800"/>
            </a:pPr>
            <a:r>
              <a:rPr lang="fr-FR" sz="3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400€</a:t>
            </a:r>
          </a:p>
        </p:txBody>
      </p:sp>
      <p:sp>
        <p:nvSpPr>
          <p:cNvPr id="46" name="Google Shape;79;p19">
            <a:extLst>
              <a:ext uri="{FF2B5EF4-FFF2-40B4-BE49-F238E27FC236}">
                <a16:creationId xmlns:a16="http://schemas.microsoft.com/office/drawing/2014/main" id="{2B3482D4-4406-A44B-B1EF-D198E56FFC69}"/>
              </a:ext>
            </a:extLst>
          </p:cNvPr>
          <p:cNvSpPr txBox="1"/>
          <p:nvPr/>
        </p:nvSpPr>
        <p:spPr>
          <a:xfrm>
            <a:off x="10292124" y="5515854"/>
            <a:ext cx="1418884" cy="26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3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46%</a:t>
            </a:r>
          </a:p>
        </p:txBody>
      </p:sp>
      <p:pic>
        <p:nvPicPr>
          <p:cNvPr id="48" name="Image 4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F2778AB2-9738-5A4D-AF4D-E6E19E6BF75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9913F03-FA5C-BDD5-ED32-64995DAE6D2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703" y="207447"/>
            <a:ext cx="2480137" cy="26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691966" y="2849060"/>
            <a:ext cx="4808068" cy="115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2800" dirty="0" err="1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Why</a:t>
            </a:r>
            <a:r>
              <a:rPr lang="fr-FR" sz="2800" dirty="0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choose</a:t>
            </a:r>
            <a:endParaRPr lang="fr-FR" sz="2800" dirty="0">
              <a:solidFill>
                <a:schemeClr val="bg1"/>
              </a:solidFill>
              <a:latin typeface="Poppins Light" pitchFamily="2" charset="77"/>
              <a:ea typeface="Poppins SemiBold"/>
              <a:cs typeface="Poppins Light" pitchFamily="2" charset="77"/>
              <a:sym typeface="Poppins SemiBold"/>
            </a:endParaRPr>
          </a:p>
          <a:p>
            <a:pPr lvl="0" algn="ctr">
              <a:buSzPts val="2300"/>
            </a:pP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Keycoopt System ?</a:t>
            </a:r>
          </a:p>
        </p:txBody>
      </p:sp>
    </p:spTree>
    <p:extLst>
      <p:ext uri="{BB962C8B-B14F-4D97-AF65-F5344CB8AC3E}">
        <p14:creationId xmlns:p14="http://schemas.microsoft.com/office/powerpoint/2010/main" val="2653810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8BCE231-69BE-DE40-87F1-B5F208E467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586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5EE4E6-388E-F54D-B1F2-A283A07B3E5E}"/>
              </a:ext>
            </a:extLst>
          </p:cNvPr>
          <p:cNvSpPr txBox="1"/>
          <p:nvPr/>
        </p:nvSpPr>
        <p:spPr>
          <a:xfrm>
            <a:off x="4222701" y="285586"/>
            <a:ext cx="374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Our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cs typeface="Poppins SemiBold"/>
              </a:rPr>
              <a:t>strenghts</a:t>
            </a:r>
            <a:endParaRPr lang="fr-FR" sz="3200" dirty="0">
              <a:solidFill>
                <a:srgbClr val="00CFA0"/>
              </a:solidFill>
              <a:latin typeface="Poppins SemiBold"/>
              <a:cs typeface="Poppins SemiBold"/>
            </a:endParaRPr>
          </a:p>
        </p:txBody>
      </p:sp>
      <p:pic>
        <p:nvPicPr>
          <p:cNvPr id="5" name="Image 4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4EA75A3A-BD50-8945-A530-0BD977887B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DFA867-80E5-BA9B-7F04-619AF102A6A8}"/>
              </a:ext>
            </a:extLst>
          </p:cNvPr>
          <p:cNvSpPr txBox="1"/>
          <p:nvPr/>
        </p:nvSpPr>
        <p:spPr>
          <a:xfrm>
            <a:off x="1545552" y="2121365"/>
            <a:ext cx="1762177" cy="646331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Muli "/>
                <a:cs typeface="Arial" panose="020B0604020202020204" pitchFamily="34" charset="0"/>
              </a:rPr>
              <a:t>A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market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Leader 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and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present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since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2016</a:t>
            </a:r>
          </a:p>
          <a:p>
            <a:pPr algn="ctr"/>
            <a:endParaRPr lang="fr-FR" sz="1200" dirty="0">
              <a:latin typeface="Muli 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AC5B8C-4770-2B63-1189-8D5BCC222EDD}"/>
              </a:ext>
            </a:extLst>
          </p:cNvPr>
          <p:cNvSpPr txBox="1"/>
          <p:nvPr/>
        </p:nvSpPr>
        <p:spPr>
          <a:xfrm>
            <a:off x="3913173" y="2474892"/>
            <a:ext cx="1880216" cy="830997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Muli "/>
                <a:cs typeface="Arial" panose="020B0604020202020204" pitchFamily="34" charset="0"/>
              </a:rPr>
              <a:t>An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easy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platform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designed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by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recruiters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for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recruiters</a:t>
            </a:r>
            <a:endParaRPr lang="fr-FR" sz="1200" b="1" dirty="0">
              <a:latin typeface="Muli "/>
              <a:cs typeface="Arial" panose="020B0604020202020204" pitchFamily="34" charset="0"/>
            </a:endParaRPr>
          </a:p>
          <a:p>
            <a:pPr algn="ctr"/>
            <a:endParaRPr lang="fr-FR" sz="1200" dirty="0">
              <a:latin typeface="Muli 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31BE1C-98E8-3D86-66DD-4EDC7094D6B0}"/>
              </a:ext>
            </a:extLst>
          </p:cNvPr>
          <p:cNvSpPr txBox="1"/>
          <p:nvPr/>
        </p:nvSpPr>
        <p:spPr>
          <a:xfrm>
            <a:off x="6507965" y="2474892"/>
            <a:ext cx="1762177" cy="1015663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Muli "/>
                <a:cs typeface="Arial" panose="020B0604020202020204" pitchFamily="34" charset="0"/>
              </a:rPr>
              <a:t>More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than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85 clients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references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,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including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a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majority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of major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accounts</a:t>
            </a:r>
            <a:endParaRPr lang="fr-FR" sz="1200" dirty="0">
              <a:latin typeface="Muli "/>
              <a:cs typeface="Arial" panose="020B0604020202020204" pitchFamily="34" charset="0"/>
            </a:endParaRPr>
          </a:p>
          <a:p>
            <a:pPr algn="ctr"/>
            <a:endParaRPr lang="fr-FR" sz="1200" dirty="0">
              <a:latin typeface="Muli 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22252E-D108-BC53-21B2-430DD502DA51}"/>
              </a:ext>
            </a:extLst>
          </p:cNvPr>
          <p:cNvSpPr txBox="1"/>
          <p:nvPr/>
        </p:nvSpPr>
        <p:spPr>
          <a:xfrm>
            <a:off x="8884274" y="2121365"/>
            <a:ext cx="186262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Muli "/>
                <a:cs typeface="Arial" panose="020B0604020202020204" pitchFamily="34" charset="0"/>
              </a:rPr>
              <a:t>A </a:t>
            </a:r>
            <a:r>
              <a:rPr lang="fr-FR" sz="1200" b="1" dirty="0">
                <a:solidFill>
                  <a:srgbClr val="257AFF"/>
                </a:solidFill>
                <a:latin typeface="Muli "/>
                <a:cs typeface="Arial" panose="020B0604020202020204" pitchFamily="34" charset="0"/>
              </a:rPr>
              <a:t>start-up spirit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that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allows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flexibility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, agility and innovation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C365B1-4779-4805-D723-9C974AB116E1}"/>
              </a:ext>
            </a:extLst>
          </p:cNvPr>
          <p:cNvSpPr txBox="1"/>
          <p:nvPr/>
        </p:nvSpPr>
        <p:spPr>
          <a:xfrm>
            <a:off x="1393034" y="4631203"/>
            <a:ext cx="2067211" cy="646331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Muli "/>
                <a:cs typeface="Arial" panose="020B0604020202020204" pitchFamily="34" charset="0"/>
              </a:rPr>
              <a:t>Proven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results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and 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constant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evolution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of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our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services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3934B4-BA4F-0250-1F22-4B80A46B8E32}"/>
              </a:ext>
            </a:extLst>
          </p:cNvPr>
          <p:cNvSpPr txBox="1"/>
          <p:nvPr/>
        </p:nvSpPr>
        <p:spPr>
          <a:xfrm>
            <a:off x="3878658" y="5025849"/>
            <a:ext cx="1949242" cy="646331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Muli "/>
                <a:cs typeface="Arial" panose="020B0604020202020204" pitchFamily="34" charset="0"/>
              </a:rPr>
              <a:t>An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incubated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company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within</a:t>
            </a:r>
            <a:r>
              <a:rPr lang="fr-FR" sz="1200" b="1" dirty="0">
                <a:latin typeface="Muli "/>
                <a:cs typeface="Arial" panose="020B0604020202020204" pitchFamily="34" charset="0"/>
              </a:rPr>
              <a:t> an HR </a:t>
            </a:r>
            <a:r>
              <a:rPr lang="fr-FR" sz="1200" b="1" dirty="0" err="1">
                <a:latin typeface="Muli "/>
                <a:cs typeface="Arial" panose="020B0604020202020204" pitchFamily="34" charset="0"/>
              </a:rPr>
              <a:t>ecosystem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: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Batka</a:t>
            </a:r>
            <a:endParaRPr lang="fr-FR" sz="1200" dirty="0">
              <a:latin typeface="Muli 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FB3D7B-C4C6-37C5-0133-AAFA760B56E4}"/>
              </a:ext>
            </a:extLst>
          </p:cNvPr>
          <p:cNvSpPr txBox="1"/>
          <p:nvPr/>
        </p:nvSpPr>
        <p:spPr>
          <a:xfrm>
            <a:off x="8934496" y="4446536"/>
            <a:ext cx="1762177" cy="1015663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Muli "/>
                <a:cs typeface="Arial" panose="020B0604020202020204" pitchFamily="34" charset="0"/>
              </a:rPr>
              <a:t>A team of 20 people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dedicated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to the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success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of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your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strategy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and to </a:t>
            </a:r>
            <a:r>
              <a:rPr lang="fr-FR" sz="1200" dirty="0" err="1">
                <a:latin typeface="Muli "/>
                <a:cs typeface="Arial" panose="020B0604020202020204" pitchFamily="34" charset="0"/>
              </a:rPr>
              <a:t>your</a:t>
            </a:r>
            <a:r>
              <a:rPr lang="fr-FR" sz="1200" dirty="0">
                <a:latin typeface="Muli "/>
                <a:cs typeface="Arial" panose="020B0604020202020204" pitchFamily="34" charset="0"/>
              </a:rPr>
              <a:t> support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CE4A6B0-3FE5-FCA5-39F9-DEF9298DCD36}"/>
              </a:ext>
            </a:extLst>
          </p:cNvPr>
          <p:cNvSpPr txBox="1"/>
          <p:nvPr/>
        </p:nvSpPr>
        <p:spPr>
          <a:xfrm>
            <a:off x="6364102" y="4787158"/>
            <a:ext cx="1949242" cy="1123712"/>
          </a:xfrm>
          <a:prstGeom prst="roundRect">
            <a:avLst/>
          </a:prstGeom>
          <a:solidFill>
            <a:srgbClr val="407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Keycoopt System </a:t>
            </a:r>
            <a:r>
              <a:rPr lang="fr-FR" sz="1200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answers</a:t>
            </a:r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your</a:t>
            </a:r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needs</a:t>
            </a:r>
            <a:r>
              <a:rPr lang="fr-FR" sz="1200" b="1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of </a:t>
            </a:r>
            <a:r>
              <a:rPr lang="fr-FR" sz="1200" b="1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tomorrow</a:t>
            </a:r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that</a:t>
            </a:r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you</a:t>
            </a:r>
            <a:r>
              <a:rPr lang="fr-FR" sz="1200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have </a:t>
            </a:r>
            <a:r>
              <a:rPr lang="fr-FR" sz="1200" b="1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not </a:t>
            </a:r>
            <a:r>
              <a:rPr lang="fr-FR" sz="1200" b="1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yet</a:t>
            </a:r>
            <a:r>
              <a:rPr lang="fr-FR" sz="1200" b="1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identified</a:t>
            </a:r>
            <a:r>
              <a:rPr lang="fr-FR" sz="1200" b="1" dirty="0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uli "/>
                <a:cs typeface="Arial" panose="020B0604020202020204" pitchFamily="34" charset="0"/>
              </a:rPr>
              <a:t>today</a:t>
            </a:r>
            <a:endParaRPr lang="fr-FR" sz="1200" b="1" dirty="0">
              <a:solidFill>
                <a:schemeClr val="bg1"/>
              </a:solidFill>
              <a:latin typeface="Muli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40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071504" y="2900635"/>
            <a:ext cx="6048992" cy="10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2800" dirty="0" err="1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We</a:t>
            </a:r>
            <a:r>
              <a:rPr lang="fr-FR" sz="2800" dirty="0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 continue to move </a:t>
            </a:r>
            <a:r>
              <a:rPr lang="fr-FR" sz="2800" dirty="0" err="1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forward</a:t>
            </a:r>
            <a:r>
              <a:rPr lang="fr-FR" sz="2800" dirty="0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…</a:t>
            </a:r>
          </a:p>
          <a:p>
            <a:pPr lvl="0" algn="ctr">
              <a:buSzPts val="2300"/>
            </a:pPr>
            <a:r>
              <a:rPr lang="fr-FR" sz="40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</a:t>
            </a:r>
            <a:r>
              <a:rPr lang="fr-FR" sz="40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next</a:t>
            </a:r>
            <a:r>
              <a:rPr lang="fr-FR" sz="40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steps</a:t>
            </a:r>
            <a:endParaRPr lang="fr-FR" sz="4000" dirty="0">
              <a:solidFill>
                <a:schemeClr val="bg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34417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41403F7-1871-AB46-AC18-6D42302F11E7}"/>
              </a:ext>
            </a:extLst>
          </p:cNvPr>
          <p:cNvSpPr txBox="1"/>
          <p:nvPr/>
        </p:nvSpPr>
        <p:spPr>
          <a:xfrm>
            <a:off x="2824890" y="388356"/>
            <a:ext cx="654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The big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cs typeface="Poppins SemiBold"/>
              </a:rPr>
              <a:t>steps</a:t>
            </a: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 of the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cs typeface="Poppins SemiBold"/>
              </a:rPr>
              <a:t>project</a:t>
            </a:r>
            <a:endParaRPr lang="fr-FR" sz="3200" dirty="0">
              <a:solidFill>
                <a:srgbClr val="00CFA0"/>
              </a:solidFill>
              <a:latin typeface="Poppins SemiBold"/>
              <a:cs typeface="Poppins SemiBold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155651-0974-7F4A-AE4A-A4CFE4917521}"/>
              </a:ext>
            </a:extLst>
          </p:cNvPr>
          <p:cNvGrpSpPr/>
          <p:nvPr/>
        </p:nvGrpSpPr>
        <p:grpSpPr>
          <a:xfrm>
            <a:off x="678730" y="1539149"/>
            <a:ext cx="10803117" cy="3779701"/>
            <a:chOff x="678730" y="1339054"/>
            <a:chExt cx="10803117" cy="3779701"/>
          </a:xfrm>
        </p:grpSpPr>
        <p:pic>
          <p:nvPicPr>
            <p:cNvPr id="5" name="Image 4" descr="Une image contenant texte, moniteur, capture d’écran&#10;&#10;Description générée automatiquement">
              <a:extLst>
                <a:ext uri="{FF2B5EF4-FFF2-40B4-BE49-F238E27FC236}">
                  <a16:creationId xmlns:a16="http://schemas.microsoft.com/office/drawing/2014/main" id="{5D58E851-A405-F94B-AFCE-D45E89634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730" y="1339054"/>
              <a:ext cx="10803117" cy="3779701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CA4EF1E-A9BB-F34B-A95D-300B45E4D598}"/>
                </a:ext>
              </a:extLst>
            </p:cNvPr>
            <p:cNvSpPr txBox="1"/>
            <p:nvPr/>
          </p:nvSpPr>
          <p:spPr>
            <a:xfrm>
              <a:off x="952205" y="2965405"/>
              <a:ext cx="2315641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Kick Off meeting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Configuration and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customization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the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plateform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name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,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color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, logo,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visuals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, segments…)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Definition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your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referral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and/or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mobility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program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rules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,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terms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 and conditions,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rewards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…)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D31D8E-38E0-9F4E-8CE6-9C1C9ED0C236}"/>
                </a:ext>
              </a:extLst>
            </p:cNvPr>
            <p:cNvSpPr txBox="1"/>
            <p:nvPr/>
          </p:nvSpPr>
          <p:spPr>
            <a:xfrm>
              <a:off x="3706702" y="2965405"/>
              <a:ext cx="2071467" cy="207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Implementation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the test platform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Test &amp;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Learn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(and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adjustment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 if </a:t>
              </a:r>
              <a:r>
                <a:rPr lang="fr-FR" sz="1200" dirty="0" err="1">
                  <a:solidFill>
                    <a:srgbClr val="1F2532"/>
                  </a:solidFill>
                  <a:latin typeface="MULI EXTRALIGHT ROMAN" pitchFamily="2" charset="77"/>
                </a:rPr>
                <a:t>needed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)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Start of the training of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administrators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and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recruiters</a:t>
              </a:r>
              <a:endParaRPr lang="fr-FR" sz="12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Preparation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communication plan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0260E8A-2C50-5845-A2C0-5F931EB84597}"/>
                </a:ext>
              </a:extLst>
            </p:cNvPr>
            <p:cNvSpPr txBox="1"/>
            <p:nvPr/>
          </p:nvSpPr>
          <p:spPr>
            <a:xfrm>
              <a:off x="6217026" y="2965405"/>
              <a:ext cx="2315641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Putting the platform online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Import of the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members</a:t>
              </a:r>
              <a:endParaRPr lang="fr-FR" sz="12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Last tests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Communication and teasing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with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co-workers</a:t>
              </a:r>
              <a:endParaRPr lang="fr-FR" sz="12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Continuation of the trainings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FC00DCF-4C76-B44E-B01E-6708F752FC82}"/>
                </a:ext>
              </a:extLst>
            </p:cNvPr>
            <p:cNvSpPr txBox="1"/>
            <p:nvPr/>
          </p:nvSpPr>
          <p:spPr>
            <a:xfrm>
              <a:off x="8849436" y="2965405"/>
              <a:ext cx="231564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Beginning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the communication actions 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Onboarding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of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members</a:t>
              </a:r>
              <a:endParaRPr lang="fr-FR" sz="12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Quality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and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technical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control</a:t>
              </a:r>
            </a:p>
          </p:txBody>
        </p:sp>
      </p:grpSp>
      <p:pic>
        <p:nvPicPr>
          <p:cNvPr id="14" name="Image 13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60609DD6-3159-E544-8657-4116AA8664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491197-A13D-02EF-62EE-FF8C80D8FF32}"/>
              </a:ext>
            </a:extLst>
          </p:cNvPr>
          <p:cNvSpPr txBox="1"/>
          <p:nvPr/>
        </p:nvSpPr>
        <p:spPr>
          <a:xfrm>
            <a:off x="1415426" y="2565267"/>
            <a:ext cx="1389197" cy="323165"/>
          </a:xfrm>
          <a:prstGeom prst="rect">
            <a:avLst/>
          </a:prstGeom>
          <a:solidFill>
            <a:srgbClr val="00CFA0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WEEK 1 TO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A63A67-024D-C3C4-EC70-7CD60FC028BC}"/>
              </a:ext>
            </a:extLst>
          </p:cNvPr>
          <p:cNvSpPr txBox="1"/>
          <p:nvPr/>
        </p:nvSpPr>
        <p:spPr>
          <a:xfrm>
            <a:off x="4047836" y="2565266"/>
            <a:ext cx="1389197" cy="323165"/>
          </a:xfrm>
          <a:prstGeom prst="rect">
            <a:avLst/>
          </a:prstGeom>
          <a:solidFill>
            <a:srgbClr val="00B9AC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WEEK 3 TO 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1E8F07-6E43-DAE4-A6D9-6E5C1EE77D4C}"/>
              </a:ext>
            </a:extLst>
          </p:cNvPr>
          <p:cNvSpPr txBox="1"/>
          <p:nvPr/>
        </p:nvSpPr>
        <p:spPr>
          <a:xfrm>
            <a:off x="6680246" y="2566794"/>
            <a:ext cx="1389197" cy="323165"/>
          </a:xfrm>
          <a:prstGeom prst="rect">
            <a:avLst/>
          </a:prstGeom>
          <a:solidFill>
            <a:srgbClr val="00A4B9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WEEK 6 TO 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A610D1-E373-5605-82AD-46ECE1B70451}"/>
              </a:ext>
            </a:extLst>
          </p:cNvPr>
          <p:cNvSpPr txBox="1"/>
          <p:nvPr/>
        </p:nvSpPr>
        <p:spPr>
          <a:xfrm>
            <a:off x="9594758" y="2565266"/>
            <a:ext cx="824996" cy="323165"/>
          </a:xfrm>
          <a:prstGeom prst="rect">
            <a:avLst/>
          </a:prstGeom>
          <a:solidFill>
            <a:srgbClr val="008EC5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D-DAY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8AE0B0-D95C-0CFD-82BE-7A1AB1A09134}"/>
              </a:ext>
            </a:extLst>
          </p:cNvPr>
          <p:cNvSpPr txBox="1"/>
          <p:nvPr/>
        </p:nvSpPr>
        <p:spPr>
          <a:xfrm>
            <a:off x="952205" y="1872262"/>
            <a:ext cx="2319261" cy="323165"/>
          </a:xfrm>
          <a:prstGeom prst="rect">
            <a:avLst/>
          </a:prstGeom>
          <a:solidFill>
            <a:srgbClr val="3E77FF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PROJECT LAUNCHING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56B6E8-3546-DEE0-606B-3A6F6862322A}"/>
              </a:ext>
            </a:extLst>
          </p:cNvPr>
          <p:cNvSpPr txBox="1"/>
          <p:nvPr/>
        </p:nvSpPr>
        <p:spPr>
          <a:xfrm>
            <a:off x="3706702" y="1864895"/>
            <a:ext cx="2315641" cy="323165"/>
          </a:xfrm>
          <a:prstGeom prst="rect">
            <a:avLst/>
          </a:prstGeom>
          <a:solidFill>
            <a:srgbClr val="3E77FF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TESTS AND TRAINING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609326-821B-257E-4D6F-6B09CD92F64D}"/>
              </a:ext>
            </a:extLst>
          </p:cNvPr>
          <p:cNvSpPr txBox="1"/>
          <p:nvPr/>
        </p:nvSpPr>
        <p:spPr>
          <a:xfrm>
            <a:off x="6295816" y="1658184"/>
            <a:ext cx="2315641" cy="553998"/>
          </a:xfrm>
          <a:prstGeom prst="rect">
            <a:avLst/>
          </a:prstGeom>
          <a:solidFill>
            <a:srgbClr val="3E7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</a:rPr>
              <a:t>PUTTING THE PLATFORM ONLINE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8F9CF1-A7AB-D317-F335-1965007A5B8C}"/>
              </a:ext>
            </a:extLst>
          </p:cNvPr>
          <p:cNvSpPr txBox="1"/>
          <p:nvPr/>
        </p:nvSpPr>
        <p:spPr>
          <a:xfrm>
            <a:off x="9360984" y="1869585"/>
            <a:ext cx="1371335" cy="323165"/>
          </a:xfrm>
          <a:prstGeom prst="rect">
            <a:avLst/>
          </a:prstGeom>
          <a:solidFill>
            <a:srgbClr val="3E77FF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1"/>
                </a:solidFill>
              </a:rPr>
              <a:t>LAUNCHING</a:t>
            </a:r>
          </a:p>
        </p:txBody>
      </p:sp>
    </p:spTree>
    <p:extLst>
      <p:ext uri="{BB962C8B-B14F-4D97-AF65-F5344CB8AC3E}">
        <p14:creationId xmlns:p14="http://schemas.microsoft.com/office/powerpoint/2010/main" val="118759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B03EEF7D-EED7-6443-9918-61C82C424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76" y="1550893"/>
            <a:ext cx="10712824" cy="4141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E46309-73C8-9146-8E3F-FECE387B2B5A}"/>
              </a:ext>
            </a:extLst>
          </p:cNvPr>
          <p:cNvSpPr txBox="1"/>
          <p:nvPr/>
        </p:nvSpPr>
        <p:spPr>
          <a:xfrm>
            <a:off x="2389545" y="272424"/>
            <a:ext cx="741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Communication and animation,</a:t>
            </a:r>
          </a:p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The key to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cs typeface="Poppins SemiBold"/>
              </a:rPr>
              <a:t>success</a:t>
            </a: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511CAA2-8C8E-8A4C-9338-2AB56BB38F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00" y="3552573"/>
            <a:ext cx="1142685" cy="1593167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838C8C-0588-414E-AFF9-6ED7EEE60D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64" y="3601000"/>
            <a:ext cx="1374930" cy="2334055"/>
          </a:xfrm>
          <a:prstGeom prst="rect">
            <a:avLst/>
          </a:prstGeom>
          <a:effectLst>
            <a:outerShdw blurRad="391879" dist="152987" dir="3416685" algn="ctr" rotWithShape="0">
              <a:srgbClr val="000000">
                <a:alpha val="10279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703645-B490-AE49-B715-387F69D285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670" y="3601000"/>
            <a:ext cx="1331706" cy="1902437"/>
          </a:xfrm>
          <a:prstGeom prst="rect">
            <a:avLst/>
          </a:prstGeom>
          <a:effectLst>
            <a:outerShdw blurRad="205550" dist="123999" dir="3181435" algn="ctr" rotWithShape="0">
              <a:srgbClr val="000000">
                <a:alpha val="9825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0B668F1-18C0-9349-BBB9-4A1240D164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516" y="3601000"/>
            <a:ext cx="970047" cy="2292839"/>
          </a:xfrm>
          <a:prstGeom prst="rect">
            <a:avLst/>
          </a:prstGeom>
          <a:effectLst>
            <a:outerShdw blurRad="203200" dist="152400" dir="30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3C444E-5A40-4945-9E2D-C7CE3159DC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91" y="4832340"/>
            <a:ext cx="1986205" cy="1819530"/>
          </a:xfrm>
          <a:prstGeom prst="rect">
            <a:avLst/>
          </a:prstGeom>
          <a:effectLst>
            <a:outerShdw blurRad="203200" dist="152400" dir="30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7C0A5D-1A66-4042-9D15-204A0ED088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44" y="3758060"/>
            <a:ext cx="1142685" cy="1590750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8C223E-4B66-6849-9C22-84A8D1B0448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589" y="3982337"/>
            <a:ext cx="1122882" cy="1590750"/>
          </a:xfrm>
          <a:prstGeom prst="rect">
            <a:avLst/>
          </a:prstGeom>
          <a:effectLst>
            <a:outerShdw blurRad="382980" dist="152400" dir="3420000" algn="ctr" rotWithShape="0">
              <a:srgbClr val="000000">
                <a:alpha val="9861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F057F8C-9ECA-9B4E-AD2E-FC74F3A47024}"/>
              </a:ext>
            </a:extLst>
          </p:cNvPr>
          <p:cNvSpPr txBox="1"/>
          <p:nvPr/>
        </p:nvSpPr>
        <p:spPr>
          <a:xfrm>
            <a:off x="1402685" y="2632204"/>
            <a:ext cx="254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Teasing | Display |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Prensation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video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Member’s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guide| Launch pack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F1D4F3-55BB-954D-96D5-1BDDB0BA0E0B}"/>
              </a:ext>
            </a:extLst>
          </p:cNvPr>
          <p:cNvSpPr txBox="1"/>
          <p:nvPr/>
        </p:nvSpPr>
        <p:spPr>
          <a:xfrm>
            <a:off x="4825106" y="2632204"/>
            <a:ext cx="254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Welcome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email | Launch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event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| News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feed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communication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FED2E7-21FE-7B4E-B47B-CC4521CF4596}"/>
              </a:ext>
            </a:extLst>
          </p:cNvPr>
          <p:cNvSpPr txBox="1"/>
          <p:nvPr/>
        </p:nvSpPr>
        <p:spPr>
          <a:xfrm>
            <a:off x="8054016" y="2632204"/>
            <a:ext cx="296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Automatic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animation emails |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Users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Klub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| Animation guide and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monthly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operations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|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Video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interview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239DED8-9C2C-6B41-A047-5CD1C6BB88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20" y="3956045"/>
            <a:ext cx="2261094" cy="1623963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6DA4F3-389E-D646-9BE5-65AE1C5DBC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89" y="5095508"/>
            <a:ext cx="2307556" cy="1293193"/>
          </a:xfrm>
          <a:prstGeom prst="rect">
            <a:avLst/>
          </a:prstGeom>
          <a:effectLst>
            <a:outerShdw blurRad="965200" dist="50800" dir="32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C2EEB5-C1A2-5043-973D-DC698327C4B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500" y="5530361"/>
            <a:ext cx="319333" cy="3193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B1C848-DD32-7E44-AA5C-1247B886385A}"/>
              </a:ext>
            </a:extLst>
          </p:cNvPr>
          <p:cNvSpPr txBox="1"/>
          <p:nvPr/>
        </p:nvSpPr>
        <p:spPr>
          <a:xfrm>
            <a:off x="1515623" y="1674481"/>
            <a:ext cx="23159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3387FF"/>
                </a:solidFill>
                <a:latin typeface="Muli Bold Roman" panose="020B0604020202020204" charset="0"/>
              </a:rPr>
              <a:t>COMMUNICATION BEFORE LAUNCHING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536055-A689-A175-12CD-7C77E1C10849}"/>
              </a:ext>
            </a:extLst>
          </p:cNvPr>
          <p:cNvSpPr txBox="1"/>
          <p:nvPr/>
        </p:nvSpPr>
        <p:spPr>
          <a:xfrm>
            <a:off x="4938044" y="1669852"/>
            <a:ext cx="23159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3387FF"/>
                </a:solidFill>
                <a:latin typeface="Muli Bold Roman" panose="020B0604020202020204" charset="0"/>
              </a:rPr>
              <a:t>COMMUNICATION </a:t>
            </a:r>
          </a:p>
          <a:p>
            <a:pPr algn="ctr"/>
            <a:r>
              <a:rPr lang="fr-FR" sz="1400" dirty="0">
                <a:solidFill>
                  <a:srgbClr val="3387FF"/>
                </a:solidFill>
                <a:latin typeface="Muli Bold Roman" panose="020B0604020202020204" charset="0"/>
              </a:rPr>
              <a:t>ON D-DAY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495291-845C-07AC-FFFB-F92A2A3CA9C5}"/>
              </a:ext>
            </a:extLst>
          </p:cNvPr>
          <p:cNvSpPr txBox="1"/>
          <p:nvPr/>
        </p:nvSpPr>
        <p:spPr>
          <a:xfrm>
            <a:off x="8265670" y="1777573"/>
            <a:ext cx="23159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3387FF"/>
                </a:solidFill>
                <a:latin typeface="Muli Bold Roman" panose="020B0604020202020204" charset="0"/>
              </a:rPr>
              <a:t>ANIMATION CONTINUES</a:t>
            </a:r>
          </a:p>
        </p:txBody>
      </p:sp>
    </p:spTree>
    <p:extLst>
      <p:ext uri="{BB962C8B-B14F-4D97-AF65-F5344CB8AC3E}">
        <p14:creationId xmlns:p14="http://schemas.microsoft.com/office/powerpoint/2010/main" val="2645284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17;p23">
            <a:extLst>
              <a:ext uri="{FF2B5EF4-FFF2-40B4-BE49-F238E27FC236}">
                <a16:creationId xmlns:a16="http://schemas.microsoft.com/office/drawing/2014/main" id="{7FBA791A-9683-3D44-AB15-C996A576C824}"/>
              </a:ext>
            </a:extLst>
          </p:cNvPr>
          <p:cNvSpPr txBox="1"/>
          <p:nvPr/>
        </p:nvSpPr>
        <p:spPr>
          <a:xfrm>
            <a:off x="4390619" y="316709"/>
            <a:ext cx="2921779" cy="5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 err="1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They</a:t>
            </a: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trust us</a:t>
            </a:r>
          </a:p>
        </p:txBody>
      </p:sp>
      <p:pic>
        <p:nvPicPr>
          <p:cNvPr id="1030" name="Picture 6" descr="ORNESS – Conseil en technologies – DevOps – Transformation">
            <a:extLst>
              <a:ext uri="{FF2B5EF4-FFF2-40B4-BE49-F238E27FC236}">
                <a16:creationId xmlns:a16="http://schemas.microsoft.com/office/drawing/2014/main" id="{8699FFF8-8E0B-4206-9B53-337FD703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875" y="5702879"/>
            <a:ext cx="991075" cy="2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mploi Micropole - MICROPOLE - Consultant Master Data Management (F/H) CDI">
            <a:extLst>
              <a:ext uri="{FF2B5EF4-FFF2-40B4-BE49-F238E27FC236}">
                <a16:creationId xmlns:a16="http://schemas.microsoft.com/office/drawing/2014/main" id="{4FCD9F9C-A602-4575-8113-8EC1332F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912" y="5715572"/>
            <a:ext cx="1345850" cy="2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odrive (New logo) - CMIT">
            <a:extLst>
              <a:ext uri="{FF2B5EF4-FFF2-40B4-BE49-F238E27FC236}">
                <a16:creationId xmlns:a16="http://schemas.microsoft.com/office/drawing/2014/main" id="{86D8DCA3-67F6-4B64-94EE-6B7AAA9CA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9246" y="5674620"/>
            <a:ext cx="1163297" cy="3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inkcity : la nouvelle marque des filiales de développement immobilier de  Bouygues Construction | Bouygues Construction">
            <a:extLst>
              <a:ext uri="{FF2B5EF4-FFF2-40B4-BE49-F238E27FC236}">
                <a16:creationId xmlns:a16="http://schemas.microsoft.com/office/drawing/2014/main" id="{CC86A419-5508-4F1F-B341-F0C3D4E8E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5896" y="5651075"/>
            <a:ext cx="939285" cy="3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A76C70A-0493-4FDA-9F30-97FC127C4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276" y="2037163"/>
            <a:ext cx="1024811" cy="7223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ABB5A-52A2-8A44-B170-CFBDFEDC26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14" y="2370480"/>
            <a:ext cx="1293665" cy="16231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B33C385-24D1-AB49-B82A-36DF98D7EA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496" y="2252168"/>
            <a:ext cx="1088692" cy="33291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191201C-CF9C-2245-A7C3-D51C9399AC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086" y="2271535"/>
            <a:ext cx="713130" cy="33157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21D401F-5446-6D40-A75B-F5DC4E9A27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31" y="2313387"/>
            <a:ext cx="1078011" cy="22558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6145369A-F8A4-ED43-009F-26F779B5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37" b="-14365"/>
          <a:stretch/>
        </p:blipFill>
        <p:spPr bwMode="auto">
          <a:xfrm>
            <a:off x="8858459" y="2292625"/>
            <a:ext cx="1366219" cy="2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isse d'épargne (banque) — Wikipédia">
            <a:extLst>
              <a:ext uri="{FF2B5EF4-FFF2-40B4-BE49-F238E27FC236}">
                <a16:creationId xmlns:a16="http://schemas.microsoft.com/office/drawing/2014/main" id="{B7E96555-85AE-C9A3-AF90-4B539C67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166" y="2208575"/>
            <a:ext cx="1278002" cy="4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ogo BANQUE POPULAIRE">
            <a:extLst>
              <a:ext uri="{FF2B5EF4-FFF2-40B4-BE49-F238E27FC236}">
                <a16:creationId xmlns:a16="http://schemas.microsoft.com/office/drawing/2014/main" id="{AA4EE236-56CA-5AE0-2F0F-85DA48A9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644" y="2142209"/>
            <a:ext cx="1286734" cy="5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18AD145-0A29-AD44-B961-7C06A8D7F2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815" y="3036252"/>
            <a:ext cx="1013605" cy="38999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5D47284-034C-754F-AB40-FDF36934597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541" y="3004131"/>
            <a:ext cx="1062661" cy="44565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51AB95-3AC1-4761-9A1C-6A2C8753E81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375" y="3044609"/>
            <a:ext cx="1040786" cy="2948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5F5265-BB49-4D4E-8B58-4A5568D1F12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527" y="3011587"/>
            <a:ext cx="1008263" cy="3908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5115C8-552B-614E-BEBD-4659C9A20D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398" y="3056005"/>
            <a:ext cx="1313690" cy="30859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CA6FA7-E768-934D-83ED-AAFC01A76CB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42" y="3119432"/>
            <a:ext cx="1080458" cy="169554"/>
          </a:xfrm>
          <a:prstGeom prst="rect">
            <a:avLst/>
          </a:prstGeom>
        </p:spPr>
      </p:pic>
      <p:pic>
        <p:nvPicPr>
          <p:cNvPr id="15" name="Picture 2" descr="JULES - ÉQUIPEMENT DE LA PERSONNE">
            <a:extLst>
              <a:ext uri="{FF2B5EF4-FFF2-40B4-BE49-F238E27FC236}">
                <a16:creationId xmlns:a16="http://schemas.microsoft.com/office/drawing/2014/main" id="{5196FA2C-1D98-2889-07F2-B9C9A6DC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080" y="3093028"/>
            <a:ext cx="763678" cy="1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5B1E307A-8B3A-4B03-4954-C27F2FFF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412" y="3038739"/>
            <a:ext cx="1341601" cy="2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dilab Site Internet - Test Auditif en Ligne - - 1001Audios">
            <a:extLst>
              <a:ext uri="{FF2B5EF4-FFF2-40B4-BE49-F238E27FC236}">
                <a16:creationId xmlns:a16="http://schemas.microsoft.com/office/drawing/2014/main" id="{291B0B9D-B57F-4652-9DD7-81B8848C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450" y="4744926"/>
            <a:ext cx="966989" cy="46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es agences expertes pour tirer le maximum de vos data analytics">
            <a:extLst>
              <a:ext uri="{FF2B5EF4-FFF2-40B4-BE49-F238E27FC236}">
                <a16:creationId xmlns:a16="http://schemas.microsoft.com/office/drawing/2014/main" id="{4E570833-3274-40F7-B03D-A5A786D16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8147" y="4798248"/>
            <a:ext cx="1162998" cy="3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9F0EF7E-41A4-B84F-BD85-F41075DA7281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205" y="4818219"/>
            <a:ext cx="1601475" cy="32243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7CB205E-BDB3-C445-A3B0-39069BD330C5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792" y="4581251"/>
            <a:ext cx="773613" cy="796367"/>
          </a:xfrm>
          <a:prstGeom prst="rect">
            <a:avLst/>
          </a:prstGeom>
        </p:spPr>
      </p:pic>
      <p:pic>
        <p:nvPicPr>
          <p:cNvPr id="39" name="Picture 16" descr="Solvarea - Home | Facebook">
            <a:extLst>
              <a:ext uri="{FF2B5EF4-FFF2-40B4-BE49-F238E27FC236}">
                <a16:creationId xmlns:a16="http://schemas.microsoft.com/office/drawing/2014/main" id="{BD14EBBE-0774-4B39-9A5B-58DF5E5DD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7229" y="4668415"/>
            <a:ext cx="799404" cy="6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ownload Partenamut Logo PNG and Vector (PDF, SVG, Ai, EPS) Free">
            <a:extLst>
              <a:ext uri="{FF2B5EF4-FFF2-40B4-BE49-F238E27FC236}">
                <a16:creationId xmlns:a16="http://schemas.microsoft.com/office/drawing/2014/main" id="{DD12C2CE-F7BB-D680-E2A4-878D942B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5458" y="4818639"/>
            <a:ext cx="1524411" cy="3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46CA64-FDB5-CF48-ADDA-7A02A34B7F20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87" y="4856559"/>
            <a:ext cx="914573" cy="35738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A384412-F1B8-B14B-A59C-43AE8CBC77B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325" y="3948680"/>
            <a:ext cx="1008265" cy="3487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4215BCE-3243-E043-8BD6-36EA30C477A8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31" y="3962013"/>
            <a:ext cx="1288555" cy="322124"/>
          </a:xfrm>
          <a:prstGeom prst="rect">
            <a:avLst/>
          </a:prstGeom>
        </p:spPr>
      </p:pic>
      <p:pic>
        <p:nvPicPr>
          <p:cNvPr id="16" name="Picture 4" descr="Chaussea - Nos offres d'emploi">
            <a:extLst>
              <a:ext uri="{FF2B5EF4-FFF2-40B4-BE49-F238E27FC236}">
                <a16:creationId xmlns:a16="http://schemas.microsoft.com/office/drawing/2014/main" id="{04A9E45B-9420-15D2-AF90-CDE0E82F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809" y="3887682"/>
            <a:ext cx="914573" cy="47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6A9A9BA-DF8A-B8B2-CAD3-4B6C50A5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154" y="3959761"/>
            <a:ext cx="1307087" cy="3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A04A328-9E3E-065D-CFA6-4B8620319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4147" y="3936061"/>
            <a:ext cx="1132735" cy="3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ee Group : Créateur de solutions ! Conseil, Intégration, TMA, Software">
            <a:extLst>
              <a:ext uri="{FF2B5EF4-FFF2-40B4-BE49-F238E27FC236}">
                <a16:creationId xmlns:a16="http://schemas.microsoft.com/office/drawing/2014/main" id="{BDB3BAC1-038F-42CE-B6A9-FC164914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816" y="3930723"/>
            <a:ext cx="1104170" cy="38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020791A-DCB6-5242-9F8A-C4C3A50E3960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910" y="3930723"/>
            <a:ext cx="1287914" cy="3698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1A9AF9-9B04-4041-B9D9-57A280559B92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899" y="1466443"/>
            <a:ext cx="782061" cy="34195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CAF07C4-C93D-C343-B559-75340BB6BA1D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94" y="1336018"/>
            <a:ext cx="406533" cy="43054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7FBB190D-BA77-7240-87D0-5F4C5933BF05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51" y="1389070"/>
            <a:ext cx="445614" cy="45961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835C801-A47E-4C1D-B313-624F250D5680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989" y="1510991"/>
            <a:ext cx="1280275" cy="26100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AB6F2B3-F952-42E3-92FA-6BA99A8BE17F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14" y="1464845"/>
            <a:ext cx="1003517" cy="301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B7F6DC-0EAF-A043-8492-AF29F5C8F27F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08" y="1448546"/>
            <a:ext cx="621819" cy="334373"/>
          </a:xfrm>
          <a:prstGeom prst="rect">
            <a:avLst/>
          </a:prstGeom>
        </p:spPr>
      </p:pic>
      <p:pic>
        <p:nvPicPr>
          <p:cNvPr id="1026" name="Picture 2" descr="LESAFFRE, le spécialiste de la levure et de la fermentation | LESAFFRE">
            <a:extLst>
              <a:ext uri="{FF2B5EF4-FFF2-40B4-BE49-F238E27FC236}">
                <a16:creationId xmlns:a16="http://schemas.microsoft.com/office/drawing/2014/main" id="{21C42BAA-F5B2-4C6B-9CA0-2F2431D9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075" y="1313463"/>
            <a:ext cx="1024811" cy="5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UCHAN AEROVILLE">
            <a:extLst>
              <a:ext uri="{FF2B5EF4-FFF2-40B4-BE49-F238E27FC236}">
                <a16:creationId xmlns:a16="http://schemas.microsoft.com/office/drawing/2014/main" id="{5494F054-65B6-D3EC-FE81-65CB5475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339" y="1395772"/>
            <a:ext cx="1057272" cy="4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PMG — Wikipédia">
            <a:extLst>
              <a:ext uri="{FF2B5EF4-FFF2-40B4-BE49-F238E27FC236}">
                <a16:creationId xmlns:a16="http://schemas.microsoft.com/office/drawing/2014/main" id="{B9292380-53A1-79DE-4BBD-318EA37A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890" y="1466928"/>
            <a:ext cx="750062" cy="3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DCFF8B0-31E0-1D42-8552-A2B3CC96C6B3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009" y="1210235"/>
            <a:ext cx="772567" cy="682113"/>
          </a:xfrm>
          <a:prstGeom prst="rect">
            <a:avLst/>
          </a:prstGeom>
        </p:spPr>
      </p:pic>
      <p:pic>
        <p:nvPicPr>
          <p:cNvPr id="36" name="Picture 12" descr="Groupe Rocher — Wikipédia">
            <a:extLst>
              <a:ext uri="{FF2B5EF4-FFF2-40B4-BE49-F238E27FC236}">
                <a16:creationId xmlns:a16="http://schemas.microsoft.com/office/drawing/2014/main" id="{B75D009B-F151-7314-828E-9F4E84E7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127" y="1430125"/>
            <a:ext cx="1154937" cy="38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65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E6EA7F4-97FC-E645-BCDE-779BC5955811}"/>
              </a:ext>
            </a:extLst>
          </p:cNvPr>
          <p:cNvSpPr txBox="1"/>
          <p:nvPr/>
        </p:nvSpPr>
        <p:spPr>
          <a:xfrm>
            <a:off x="4529703" y="5979838"/>
            <a:ext cx="31325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latin typeface="Muli SemiBold Roman" pitchFamily="2" charset="77"/>
              </a:rPr>
              <a:t>www.keycooptsystem.com</a:t>
            </a:r>
            <a:endParaRPr lang="fr-FR" sz="1800" b="1" dirty="0">
              <a:latin typeface="Muli SemiBold Roman" pitchFamily="2" charset="77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ED3789B-E9A8-314B-8747-F404BA39A378}"/>
              </a:ext>
            </a:extLst>
          </p:cNvPr>
          <p:cNvGrpSpPr/>
          <p:nvPr/>
        </p:nvGrpSpPr>
        <p:grpSpPr>
          <a:xfrm>
            <a:off x="5644511" y="3753286"/>
            <a:ext cx="902972" cy="394168"/>
            <a:chOff x="5572681" y="3753286"/>
            <a:chExt cx="902972" cy="39416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04CA831-C3A4-8B4F-858B-225EAF90B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2681" y="3753286"/>
              <a:ext cx="379656" cy="37965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D8CB4B9-273E-1E4C-A6ED-38BEDADB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97" y="3767798"/>
              <a:ext cx="379656" cy="379656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8DC1967-496C-F24C-BA64-BE23BB83E0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318" y="2562577"/>
            <a:ext cx="3641364" cy="8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4FE480C-F755-614B-A58A-D681276E1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0992" y="552"/>
            <a:ext cx="3631008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63FC248-0324-7E4F-B955-45956A4D854C}"/>
              </a:ext>
            </a:extLst>
          </p:cNvPr>
          <p:cNvGrpSpPr/>
          <p:nvPr/>
        </p:nvGrpSpPr>
        <p:grpSpPr>
          <a:xfrm>
            <a:off x="6552794" y="819227"/>
            <a:ext cx="2832921" cy="5219547"/>
            <a:chOff x="2092017" y="614420"/>
            <a:chExt cx="2124691" cy="39146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B29C3D8-4A5C-1A43-A910-EE574C10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017" y="614420"/>
              <a:ext cx="2124691" cy="3914660"/>
            </a:xfrm>
            <a:prstGeom prst="rect">
              <a:avLst/>
            </a:prstGeom>
            <a:effectLst/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2FF098-A815-1944-94E5-DCA5E88B7B2F}"/>
                </a:ext>
              </a:extLst>
            </p:cNvPr>
            <p:cNvGrpSpPr/>
            <p:nvPr/>
          </p:nvGrpSpPr>
          <p:grpSpPr>
            <a:xfrm>
              <a:off x="2284276" y="2775994"/>
              <a:ext cx="1740175" cy="1138589"/>
              <a:chOff x="2284275" y="2775994"/>
              <a:chExt cx="1740175" cy="1138589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1F51164-6C00-A64D-A440-0CC453A4A39A}"/>
                  </a:ext>
                </a:extLst>
              </p:cNvPr>
              <p:cNvSpPr txBox="1"/>
              <p:nvPr/>
            </p:nvSpPr>
            <p:spPr>
              <a:xfrm>
                <a:off x="2589944" y="2775994"/>
                <a:ext cx="1024560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60%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35A341F-80A1-5441-9C90-A8A417F83D9B}"/>
                  </a:ext>
                </a:extLst>
              </p:cNvPr>
              <p:cNvSpPr txBox="1"/>
              <p:nvPr/>
            </p:nvSpPr>
            <p:spPr>
              <a:xfrm>
                <a:off x="2284275" y="3360585"/>
                <a:ext cx="17401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of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co-workers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would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opt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to move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within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their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companies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if possible</a:t>
                </a: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0737B11-3AF3-9240-9EBE-0A2925899F6C}"/>
                </a:ext>
              </a:extLst>
            </p:cNvPr>
            <p:cNvGrpSpPr/>
            <p:nvPr/>
          </p:nvGrpSpPr>
          <p:grpSpPr>
            <a:xfrm>
              <a:off x="2284276" y="944070"/>
              <a:ext cx="1740175" cy="1138773"/>
              <a:chOff x="2284275" y="527199"/>
              <a:chExt cx="1740175" cy="1138773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B8A0A2D-2090-2F41-B35A-B9166057F9E5}"/>
                  </a:ext>
                </a:extLst>
              </p:cNvPr>
              <p:cNvSpPr txBox="1"/>
              <p:nvPr/>
            </p:nvSpPr>
            <p:spPr>
              <a:xfrm>
                <a:off x="2721391" y="527199"/>
                <a:ext cx="762469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5%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D9BB48-8935-AD4E-B972-0E099FFB8279}"/>
                  </a:ext>
                </a:extLst>
              </p:cNvPr>
              <p:cNvSpPr txBox="1"/>
              <p:nvPr/>
            </p:nvSpPr>
            <p:spPr>
              <a:xfrm>
                <a:off x="2284275" y="1111974"/>
                <a:ext cx="17401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Internal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mobility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represented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less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than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5% of all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hires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 in 2018</a:t>
                </a:r>
              </a:p>
            </p:txBody>
          </p:sp>
        </p:grp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2A1768F-31DA-B645-9B76-2C67171B320B}"/>
                </a:ext>
              </a:extLst>
            </p:cNvPr>
            <p:cNvCxnSpPr/>
            <p:nvPr/>
          </p:nvCxnSpPr>
          <p:spPr>
            <a:xfrm>
              <a:off x="2337570" y="2571750"/>
              <a:ext cx="157588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179E113-3A58-0147-8936-6FDDFC33CAC4}"/>
              </a:ext>
            </a:extLst>
          </p:cNvPr>
          <p:cNvGrpSpPr/>
          <p:nvPr/>
        </p:nvGrpSpPr>
        <p:grpSpPr>
          <a:xfrm>
            <a:off x="696433" y="1034889"/>
            <a:ext cx="4879200" cy="1472393"/>
            <a:chOff x="696433" y="1034889"/>
            <a:chExt cx="4879200" cy="1472393"/>
          </a:xfrm>
        </p:grpSpPr>
        <p:sp>
          <p:nvSpPr>
            <p:cNvPr id="20" name="Google Shape;126;p24">
              <a:extLst>
                <a:ext uri="{FF2B5EF4-FFF2-40B4-BE49-F238E27FC236}">
                  <a16:creationId xmlns:a16="http://schemas.microsoft.com/office/drawing/2014/main" id="{E58F4E09-D67B-5B41-8CAB-C6AC81E67458}"/>
                </a:ext>
              </a:extLst>
            </p:cNvPr>
            <p:cNvSpPr txBox="1"/>
            <p:nvPr/>
          </p:nvSpPr>
          <p:spPr>
            <a:xfrm>
              <a:off x="696433" y="1034889"/>
              <a:ext cx="4879200" cy="447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3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critical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levers for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your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hiring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process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7;p23">
              <a:extLst>
                <a:ext uri="{FF2B5EF4-FFF2-40B4-BE49-F238E27FC236}">
                  <a16:creationId xmlns:a16="http://schemas.microsoft.com/office/drawing/2014/main" id="{62098B86-8A34-AB45-80F5-7C6EA5F3FE0D}"/>
                </a:ext>
              </a:extLst>
            </p:cNvPr>
            <p:cNvSpPr txBox="1"/>
            <p:nvPr/>
          </p:nvSpPr>
          <p:spPr>
            <a:xfrm>
              <a:off x="696434" y="1482633"/>
              <a:ext cx="4223601" cy="1024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Internal</a:t>
              </a: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</a:t>
              </a:r>
              <a:r>
                <a:rPr lang="fr-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mobility</a:t>
              </a:r>
              <a:endPara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11" name="Google Shape;79;p19">
            <a:extLst>
              <a:ext uri="{FF2B5EF4-FFF2-40B4-BE49-F238E27FC236}">
                <a16:creationId xmlns:a16="http://schemas.microsoft.com/office/drawing/2014/main" id="{A76A33F9-E343-4D43-B53A-D65D2430F6ED}"/>
              </a:ext>
            </a:extLst>
          </p:cNvPr>
          <p:cNvSpPr txBox="1"/>
          <p:nvPr/>
        </p:nvSpPr>
        <p:spPr>
          <a:xfrm>
            <a:off x="1350790" y="4070710"/>
            <a:ext cx="4039888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SzPts val="800"/>
              <a:defRPr sz="160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</a:defRPr>
            </a:lvl1pPr>
          </a:lstStyle>
          <a:p>
            <a:r>
              <a:rPr lang="fr" dirty="0">
                <a:sym typeface="Muli"/>
              </a:rPr>
              <a:t>… even if co-workers are demanding it!</a:t>
            </a:r>
            <a:endParaRPr dirty="0">
              <a:sym typeface="Mul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84343A-1582-C641-A807-79EDF71C79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87" y="4192190"/>
            <a:ext cx="432848" cy="31787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60D1284-DC7B-624C-A54B-CED1D7A13886}"/>
              </a:ext>
            </a:extLst>
          </p:cNvPr>
          <p:cNvSpPr txBox="1"/>
          <p:nvPr/>
        </p:nvSpPr>
        <p:spPr>
          <a:xfrm>
            <a:off x="696433" y="5673120"/>
            <a:ext cx="1665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Muli ExtraLight Roman" pitchFamily="2" charset="77"/>
              </a:rPr>
              <a:t>Sources : HAYS 2019</a:t>
            </a:r>
          </a:p>
        </p:txBody>
      </p:sp>
      <p:sp>
        <p:nvSpPr>
          <p:cNvPr id="6" name="Google Shape;79;p19">
            <a:extLst>
              <a:ext uri="{FF2B5EF4-FFF2-40B4-BE49-F238E27FC236}">
                <a16:creationId xmlns:a16="http://schemas.microsoft.com/office/drawing/2014/main" id="{9806E9F9-BEF8-8048-AE43-CA9686B31ADE}"/>
              </a:ext>
            </a:extLst>
          </p:cNvPr>
          <p:cNvSpPr txBox="1"/>
          <p:nvPr/>
        </p:nvSpPr>
        <p:spPr>
          <a:xfrm>
            <a:off x="1346371" y="2972789"/>
            <a:ext cx="4292836" cy="38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800"/>
            </a:pPr>
            <a:r>
              <a:rPr lang="fr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A source of talents rarely tapped into…</a:t>
            </a:r>
            <a:endParaRPr sz="1067" dirty="0">
              <a:solidFill>
                <a:srgbClr val="1F2532"/>
              </a:solidFill>
              <a:latin typeface="Muli Regular Roman"/>
              <a:ea typeface="Muli Regular Roman"/>
              <a:cs typeface="Muli Regular Roman"/>
              <a:sym typeface="Mul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DB3066-D61D-674C-BD58-1BD0A6A310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87" y="2959994"/>
            <a:ext cx="432848" cy="41509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3632F3-106B-49A1-8A0D-355375A44E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57" y="6337880"/>
            <a:ext cx="1445179" cy="2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;p19">
            <a:extLst>
              <a:ext uri="{FF2B5EF4-FFF2-40B4-BE49-F238E27FC236}">
                <a16:creationId xmlns:a16="http://schemas.microsoft.com/office/drawing/2014/main" id="{FF5BBE02-E208-3F46-B48F-7D7211119BDC}"/>
              </a:ext>
            </a:extLst>
          </p:cNvPr>
          <p:cNvSpPr txBox="1"/>
          <p:nvPr/>
        </p:nvSpPr>
        <p:spPr>
          <a:xfrm>
            <a:off x="696433" y="2612190"/>
            <a:ext cx="4291327" cy="106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By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placing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your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co-workers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at the </a:t>
            </a:r>
            <a:r>
              <a:rPr lang="fr-FR" sz="1600" b="1" dirty="0" err="1">
                <a:solidFill>
                  <a:srgbClr val="3181FF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heart</a:t>
            </a:r>
            <a:r>
              <a:rPr lang="fr-FR" sz="1600" b="1" dirty="0">
                <a:solidFill>
                  <a:srgbClr val="3181FF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of </a:t>
            </a:r>
            <a:r>
              <a:rPr lang="fr-FR" sz="1600" b="1" dirty="0" err="1">
                <a:solidFill>
                  <a:srgbClr val="3181FF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your</a:t>
            </a:r>
            <a:r>
              <a:rPr lang="fr-FR" sz="1600" b="1" dirty="0">
                <a:solidFill>
                  <a:srgbClr val="3181FF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 HR </a:t>
            </a:r>
            <a:r>
              <a:rPr lang="fr-FR" sz="1600" b="1" dirty="0" err="1">
                <a:solidFill>
                  <a:srgbClr val="3181FF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strategy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,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you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will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make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them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your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ambassadors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and kick-off a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virtuous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circle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.</a:t>
            </a:r>
            <a:endParaRPr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6" name="Google Shape;126;p24">
            <a:extLst>
              <a:ext uri="{FF2B5EF4-FFF2-40B4-BE49-F238E27FC236}">
                <a16:creationId xmlns:a16="http://schemas.microsoft.com/office/drawing/2014/main" id="{C792E7EE-D577-A842-99E8-6CC3C0AB5B99}"/>
              </a:ext>
            </a:extLst>
          </p:cNvPr>
          <p:cNvSpPr txBox="1"/>
          <p:nvPr/>
        </p:nvSpPr>
        <p:spPr>
          <a:xfrm>
            <a:off x="696434" y="944625"/>
            <a:ext cx="4879200" cy="44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3 </a:t>
            </a:r>
            <a:r>
              <a:rPr lang="fr-FR" sz="1600" b="1" dirty="0" err="1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critical</a:t>
            </a:r>
            <a:r>
              <a: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 levers for </a:t>
            </a:r>
            <a:r>
              <a:rPr lang="fr-FR" sz="1600" b="1" dirty="0" err="1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your</a:t>
            </a:r>
            <a:r>
              <a: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hiring</a:t>
            </a:r>
            <a:r>
              <a: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 process</a:t>
            </a:r>
          </a:p>
          <a:p>
            <a:endParaRPr sz="2489" dirty="0">
              <a:latin typeface="Calibri"/>
              <a:ea typeface="Calibri"/>
              <a:cs typeface="Calibri"/>
              <a:sym typeface="Calibri"/>
            </a:endParaRPr>
          </a:p>
          <a:p>
            <a:endParaRPr sz="2489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F3C2AC6F-A746-7249-AD5C-5B35D9844403}"/>
              </a:ext>
            </a:extLst>
          </p:cNvPr>
          <p:cNvSpPr txBox="1"/>
          <p:nvPr/>
        </p:nvSpPr>
        <p:spPr>
          <a:xfrm>
            <a:off x="696432" y="1347875"/>
            <a:ext cx="6377030" cy="5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 </a:t>
            </a:r>
            <a:r>
              <a:rPr lang="fr-FR" sz="3200" dirty="0" err="1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ambassadors</a:t>
            </a: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system</a:t>
            </a:r>
          </a:p>
        </p:txBody>
      </p:sp>
      <p:sp>
        <p:nvSpPr>
          <p:cNvPr id="9" name="Google Shape;79;p19">
            <a:extLst>
              <a:ext uri="{FF2B5EF4-FFF2-40B4-BE49-F238E27FC236}">
                <a16:creationId xmlns:a16="http://schemas.microsoft.com/office/drawing/2014/main" id="{F8219734-CB3B-5C45-A250-5A34D611C887}"/>
              </a:ext>
            </a:extLst>
          </p:cNvPr>
          <p:cNvSpPr txBox="1"/>
          <p:nvPr/>
        </p:nvSpPr>
        <p:spPr>
          <a:xfrm>
            <a:off x="696432" y="4506137"/>
            <a:ext cx="4291327" cy="7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When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hearing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about a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company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, the opinion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from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an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employee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is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</a:t>
            </a:r>
            <a:r>
              <a:rPr kumimoji="0" lang="fr-FR" sz="1600" b="1" i="1" u="none" strike="noStrike" kern="0" cap="none" spc="0" normalizeH="0" baseline="0" noProof="0" dirty="0" err="1">
                <a:ln>
                  <a:noFill/>
                </a:ln>
                <a:solidFill>
                  <a:srgbClr val="3181FF"/>
                </a:solidFill>
                <a:effectLst/>
                <a:uLnTx/>
                <a:uFillTx/>
                <a:latin typeface="Muli SemiBold Italic" pitchFamily="2" charset="77"/>
                <a:ea typeface="Muli Bold Italic"/>
                <a:cs typeface="Poppins Light" pitchFamily="2" charset="77"/>
                <a:sym typeface="Muli"/>
              </a:rPr>
              <a:t>taken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</a:t>
            </a:r>
            <a:r>
              <a:rPr kumimoji="0" lang="fr-FR" sz="1600" b="1" i="1" u="none" strike="noStrike" kern="0" cap="none" spc="0" normalizeH="0" baseline="0" noProof="0" dirty="0">
                <a:ln>
                  <a:noFill/>
                </a:ln>
                <a:solidFill>
                  <a:srgbClr val="3181FF"/>
                </a:solidFill>
                <a:effectLst/>
                <a:uLnTx/>
                <a:uFillTx/>
                <a:latin typeface="Muli SemiBold Italic" pitchFamily="2" charset="77"/>
                <a:ea typeface="Muli Bold Italic"/>
                <a:cs typeface="Poppins Light" pitchFamily="2" charset="77"/>
                <a:sym typeface="Muli"/>
              </a:rPr>
              <a:t>3 times more </a:t>
            </a:r>
            <a:r>
              <a:rPr kumimoji="0" lang="fr-FR" sz="1600" b="1" i="1" u="none" strike="noStrike" kern="0" cap="none" spc="0" normalizeH="0" baseline="0" noProof="0" dirty="0" err="1">
                <a:ln>
                  <a:noFill/>
                </a:ln>
                <a:solidFill>
                  <a:srgbClr val="3181FF"/>
                </a:solidFill>
                <a:effectLst/>
                <a:uLnTx/>
                <a:uFillTx/>
                <a:latin typeface="Muli SemiBold Italic" pitchFamily="2" charset="77"/>
                <a:ea typeface="Muli Bold Italic"/>
                <a:cs typeface="Poppins Light" pitchFamily="2" charset="77"/>
                <a:sym typeface="Muli"/>
              </a:rPr>
              <a:t>seriously</a:t>
            </a:r>
            <a:r>
              <a:rPr kumimoji="0" lang="fr-FR" sz="1600" b="1" i="1" u="none" strike="noStrike" kern="0" cap="none" spc="0" normalizeH="0" baseline="0" noProof="0" dirty="0">
                <a:ln>
                  <a:noFill/>
                </a:ln>
                <a:solidFill>
                  <a:srgbClr val="3181FF"/>
                </a:solidFill>
                <a:effectLst/>
                <a:uLnTx/>
                <a:uFillTx/>
                <a:latin typeface="Muli SemiBold Italic" pitchFamily="2" charset="77"/>
                <a:ea typeface="Muli Bold Italic"/>
                <a:cs typeface="Poppins Light" pitchFamily="2" charset="77"/>
                <a:sym typeface="Muli"/>
              </a:rPr>
              <a:t>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than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the opinion </a:t>
            </a:r>
            <a:r>
              <a:rPr lang="fr-FR" sz="1600" i="1" dirty="0" err="1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from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the CEO!</a:t>
            </a:r>
            <a:endParaRPr sz="1067" i="1" dirty="0">
              <a:solidFill>
                <a:srgbClr val="1F2532"/>
              </a:solidFill>
              <a:latin typeface="Muli ExtraLight Italic" pitchFamily="2" charset="77"/>
              <a:ea typeface="Muli Italic"/>
              <a:cs typeface="Poppins Light" pitchFamily="2" charset="77"/>
              <a:sym typeface="Mul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B53AF6-3ADC-1B4B-84D5-66417F447479}"/>
              </a:ext>
            </a:extLst>
          </p:cNvPr>
          <p:cNvSpPr txBox="1"/>
          <p:nvPr/>
        </p:nvSpPr>
        <p:spPr>
          <a:xfrm>
            <a:off x="696432" y="5636376"/>
            <a:ext cx="26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Muli ExtraLight Roman" pitchFamily="2" charset="77"/>
              </a:rPr>
              <a:t>Source : </a:t>
            </a:r>
            <a:r>
              <a:rPr lang="fr-FR" sz="1200" dirty="0" err="1">
                <a:latin typeface="Muli ExtraLight Roman" pitchFamily="2" charset="77"/>
              </a:rPr>
              <a:t>Edelman</a:t>
            </a:r>
            <a:r>
              <a:rPr lang="fr-FR" sz="1200" dirty="0">
                <a:latin typeface="Muli ExtraLight Roman" pitchFamily="2" charset="77"/>
              </a:rPr>
              <a:t> Trust </a:t>
            </a:r>
            <a:r>
              <a:rPr lang="fr-FR" sz="1200" dirty="0" err="1">
                <a:latin typeface="Muli ExtraLight Roman" pitchFamily="2" charset="77"/>
              </a:rPr>
              <a:t>Barometer</a:t>
            </a:r>
            <a:r>
              <a:rPr lang="fr-FR" sz="1200" dirty="0">
                <a:latin typeface="Muli ExtraLight Roman" pitchFamily="2" charset="77"/>
              </a:rPr>
              <a:t>. </a:t>
            </a:r>
          </a:p>
        </p:txBody>
      </p:sp>
      <p:sp>
        <p:nvSpPr>
          <p:cNvPr id="10" name="Google Shape;79;p19">
            <a:extLst>
              <a:ext uri="{FF2B5EF4-FFF2-40B4-BE49-F238E27FC236}">
                <a16:creationId xmlns:a16="http://schemas.microsoft.com/office/drawing/2014/main" id="{D2762204-5759-4F48-9E1B-66AD79E2B6D1}"/>
              </a:ext>
            </a:extLst>
          </p:cNvPr>
          <p:cNvSpPr txBox="1"/>
          <p:nvPr/>
        </p:nvSpPr>
        <p:spPr>
          <a:xfrm>
            <a:off x="997388" y="4138677"/>
            <a:ext cx="1773496" cy="2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b="1" dirty="0" err="1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Did</a:t>
            </a:r>
            <a:r>
              <a:rPr lang="fr-FR" sz="1600" b="1" dirty="0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b="1" dirty="0" err="1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you</a:t>
            </a:r>
            <a:r>
              <a:rPr lang="fr-FR" sz="1600" b="1" dirty="0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know?</a:t>
            </a:r>
            <a:endParaRPr sz="1067" b="1" dirty="0">
              <a:solidFill>
                <a:srgbClr val="1F2532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70D98A-C8B1-3148-ADE4-A7F1D50E2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32" y="4069561"/>
            <a:ext cx="337426" cy="3374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C7E969-7F9E-7842-BEF2-042F91246E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5" y="-764275"/>
            <a:ext cx="9149903" cy="83762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733894-269A-8F4C-8C09-6517906FDF19}"/>
              </a:ext>
            </a:extLst>
          </p:cNvPr>
          <p:cNvSpPr txBox="1"/>
          <p:nvPr/>
        </p:nvSpPr>
        <p:spPr>
          <a:xfrm>
            <a:off x="8484920" y="146889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1F2532"/>
                </a:solidFill>
                <a:latin typeface="Muli Bold Roman" pitchFamily="2" charset="77"/>
              </a:rPr>
              <a:t>Sourcing</a:t>
            </a:r>
            <a:endParaRPr lang="fr-FR" b="1" dirty="0">
              <a:solidFill>
                <a:srgbClr val="1F2532"/>
              </a:solidFill>
              <a:latin typeface="Muli Bold Roman" pitchFamily="2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E2AB4E-6F77-204A-839D-818B5CB47F05}"/>
              </a:ext>
            </a:extLst>
          </p:cNvPr>
          <p:cNvSpPr txBox="1"/>
          <p:nvPr/>
        </p:nvSpPr>
        <p:spPr>
          <a:xfrm>
            <a:off x="8179564" y="1714340"/>
            <a:ext cx="149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made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easier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</a:t>
            </a:r>
          </a:p>
          <a:p>
            <a:pPr algn="ctr"/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thanks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to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co-workers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referrals</a:t>
            </a:r>
            <a:endParaRPr lang="fr-FR" sz="1200" dirty="0">
              <a:solidFill>
                <a:srgbClr val="1F2532"/>
              </a:solidFill>
              <a:latin typeface="Muli Regular Roman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31CB97-C6B1-ED41-BA98-53C35E13C0BA}"/>
              </a:ext>
            </a:extLst>
          </p:cNvPr>
          <p:cNvSpPr txBox="1"/>
          <p:nvPr/>
        </p:nvSpPr>
        <p:spPr>
          <a:xfrm>
            <a:off x="10595112" y="4788083"/>
            <a:ext cx="1011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1F2532"/>
                </a:solidFill>
                <a:latin typeface="Muli Bold Roman" pitchFamily="2" charset="77"/>
              </a:rPr>
              <a:t>Retention</a:t>
            </a:r>
            <a:endParaRPr lang="fr-FR" b="1" dirty="0">
              <a:solidFill>
                <a:srgbClr val="1F2532"/>
              </a:solidFill>
              <a:latin typeface="Muli Bold Roman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5A60F6F-B18D-5341-9578-3631E3A6FD84}"/>
              </a:ext>
            </a:extLst>
          </p:cNvPr>
          <p:cNvSpPr txBox="1"/>
          <p:nvPr/>
        </p:nvSpPr>
        <p:spPr>
          <a:xfrm>
            <a:off x="10467689" y="5077696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of talent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thanks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to</a:t>
            </a:r>
          </a:p>
          <a:p>
            <a:pPr algn="ctr"/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Internal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mobility</a:t>
            </a:r>
            <a:endParaRPr lang="fr-FR" sz="1000" dirty="0">
              <a:solidFill>
                <a:srgbClr val="1F2532"/>
              </a:solidFill>
              <a:latin typeface="Muli Regular Roman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BABAD08-D362-F848-8B45-BB84AD64706A}"/>
              </a:ext>
            </a:extLst>
          </p:cNvPr>
          <p:cNvSpPr txBox="1"/>
          <p:nvPr/>
        </p:nvSpPr>
        <p:spPr>
          <a:xfrm>
            <a:off x="6302164" y="4788083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1F2532"/>
                </a:solidFill>
                <a:latin typeface="Muli Bold Roman" pitchFamily="2" charset="77"/>
              </a:rPr>
              <a:t>Outreach</a:t>
            </a:r>
            <a:endParaRPr lang="fr-FR" b="1" dirty="0">
              <a:solidFill>
                <a:srgbClr val="1F2532"/>
              </a:solidFill>
              <a:latin typeface="Muli Bold Roman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22E58D-20DC-5F4E-B9EF-2B24A92CFDC5}"/>
              </a:ext>
            </a:extLst>
          </p:cNvPr>
          <p:cNvSpPr txBox="1"/>
          <p:nvPr/>
        </p:nvSpPr>
        <p:spPr>
          <a:xfrm>
            <a:off x="6201985" y="5042071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of </a:t>
            </a:r>
            <a:r>
              <a:rPr lang="fr-FR" sz="1000" dirty="0" err="1">
                <a:solidFill>
                  <a:srgbClr val="1F2532"/>
                </a:solidFill>
                <a:latin typeface="Muli Regular Roman" pitchFamily="2" charset="77"/>
              </a:rPr>
              <a:t>your</a:t>
            </a:r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 employer</a:t>
            </a:r>
          </a:p>
          <a:p>
            <a:pPr algn="ctr"/>
            <a:r>
              <a:rPr lang="fr-FR" sz="1000" dirty="0">
                <a:solidFill>
                  <a:srgbClr val="1F2532"/>
                </a:solidFill>
                <a:latin typeface="Muli Regular Roman" pitchFamily="2" charset="77"/>
              </a:rPr>
              <a:t>brand</a:t>
            </a:r>
            <a:endParaRPr lang="fr-FR" sz="1200" dirty="0">
              <a:solidFill>
                <a:srgbClr val="1F2532"/>
              </a:solidFill>
              <a:latin typeface="Muli Regular Roman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BEB3742-9DCE-1046-ADA6-778EEA53A077}"/>
              </a:ext>
            </a:extLst>
          </p:cNvPr>
          <p:cNvSpPr txBox="1"/>
          <p:nvPr/>
        </p:nvSpPr>
        <p:spPr>
          <a:xfrm>
            <a:off x="7725632" y="3750120"/>
            <a:ext cx="2398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DEDED"/>
                </a:solidFill>
                <a:latin typeface="Muli Bold Roman" pitchFamily="2" charset="77"/>
              </a:rPr>
              <a:t>The </a:t>
            </a:r>
            <a:r>
              <a:rPr lang="fr-FR" sz="1600" b="1" dirty="0" err="1">
                <a:solidFill>
                  <a:srgbClr val="EDEDED"/>
                </a:solidFill>
                <a:latin typeface="Muli Bold Roman" pitchFamily="2" charset="77"/>
              </a:rPr>
              <a:t>co-workers</a:t>
            </a:r>
            <a:r>
              <a:rPr lang="fr-FR" sz="1600" b="1" dirty="0">
                <a:solidFill>
                  <a:srgbClr val="EDEDED"/>
                </a:solidFill>
                <a:latin typeface="Muli Bold Roman" pitchFamily="2" charset="77"/>
              </a:rPr>
              <a:t> at the </a:t>
            </a:r>
          </a:p>
          <a:p>
            <a:pPr algn="ctr"/>
            <a:r>
              <a:rPr lang="fr-FR" sz="1600" b="1" dirty="0" err="1">
                <a:solidFill>
                  <a:srgbClr val="EDEDED"/>
                </a:solidFill>
                <a:latin typeface="Muli Bold Roman" pitchFamily="2" charset="77"/>
              </a:rPr>
              <a:t>heart</a:t>
            </a:r>
            <a:r>
              <a:rPr lang="fr-FR" sz="1600" b="1" dirty="0">
                <a:solidFill>
                  <a:srgbClr val="EDEDED"/>
                </a:solidFill>
                <a:latin typeface="Muli Bold Roman" pitchFamily="2" charset="77"/>
              </a:rPr>
              <a:t> of </a:t>
            </a:r>
            <a:r>
              <a:rPr lang="fr-FR" sz="1600" b="1" dirty="0" err="1">
                <a:solidFill>
                  <a:srgbClr val="EDEDED"/>
                </a:solidFill>
                <a:latin typeface="Muli Bold Roman" pitchFamily="2" charset="77"/>
              </a:rPr>
              <a:t>your</a:t>
            </a:r>
            <a:r>
              <a:rPr lang="fr-FR" sz="1600" b="1" dirty="0">
                <a:solidFill>
                  <a:srgbClr val="EDEDED"/>
                </a:solidFill>
                <a:latin typeface="Muli Bold Roman" pitchFamily="2" charset="77"/>
              </a:rPr>
              <a:t> </a:t>
            </a:r>
            <a:r>
              <a:rPr lang="fr-FR" sz="1600" b="1" dirty="0" err="1">
                <a:solidFill>
                  <a:srgbClr val="EDEDED"/>
                </a:solidFill>
                <a:latin typeface="Muli Bold Roman" pitchFamily="2" charset="77"/>
              </a:rPr>
              <a:t>strategy</a:t>
            </a:r>
            <a:endParaRPr lang="fr-FR" sz="2000" b="1" dirty="0">
              <a:solidFill>
                <a:srgbClr val="EDEDED"/>
              </a:solidFill>
              <a:latin typeface="Muli Bold Roman" pitchFamily="2" charset="77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F84AE8C-4400-4D90-876B-94E07825B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57" y="6337880"/>
            <a:ext cx="1445179" cy="23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2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A1E1E90-9725-A248-B8B7-E53DCECD90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E055F1B-5883-0141-AE18-CE0868C25AA9}"/>
              </a:ext>
            </a:extLst>
          </p:cNvPr>
          <p:cNvGrpSpPr/>
          <p:nvPr/>
        </p:nvGrpSpPr>
        <p:grpSpPr>
          <a:xfrm>
            <a:off x="716592" y="2322927"/>
            <a:ext cx="4979669" cy="895491"/>
            <a:chOff x="-796100" y="776166"/>
            <a:chExt cx="3662589" cy="671618"/>
          </a:xfrm>
        </p:grpSpPr>
        <p:sp>
          <p:nvSpPr>
            <p:cNvPr id="14" name="Google Shape;126;p24">
              <a:extLst>
                <a:ext uri="{FF2B5EF4-FFF2-40B4-BE49-F238E27FC236}">
                  <a16:creationId xmlns:a16="http://schemas.microsoft.com/office/drawing/2014/main" id="{853913E3-90E1-8A40-AF9B-117EC83F233B}"/>
                </a:ext>
              </a:extLst>
            </p:cNvPr>
            <p:cNvSpPr txBox="1"/>
            <p:nvPr/>
          </p:nvSpPr>
          <p:spPr>
            <a:xfrm>
              <a:off x="-796100" y="776166"/>
              <a:ext cx="2998791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en-US" sz="1600" b="1" dirty="0">
                  <a:solidFill>
                    <a:schemeClr val="bg1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Why equip yourself with a digital tool</a:t>
              </a:r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?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7;p23">
              <a:extLst>
                <a:ext uri="{FF2B5EF4-FFF2-40B4-BE49-F238E27FC236}">
                  <a16:creationId xmlns:a16="http://schemas.microsoft.com/office/drawing/2014/main" id="{1FA5EF91-C86F-3347-A78D-779B2D2C2190}"/>
                </a:ext>
              </a:extLst>
            </p:cNvPr>
            <p:cNvSpPr txBox="1"/>
            <p:nvPr/>
          </p:nvSpPr>
          <p:spPr>
            <a:xfrm>
              <a:off x="-796100" y="1111975"/>
              <a:ext cx="3662589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en-US" sz="3200" dirty="0">
                  <a:solidFill>
                    <a:schemeClr val="bg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The artisanal method has its limits!</a:t>
              </a:r>
              <a:endPara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C6EF2E-BF49-8F47-83EB-AADFB5C23F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4" y="6120725"/>
            <a:ext cx="1674637" cy="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551718BF-5660-C645-BD87-553E67BAA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4F8B774-D6E0-6A4B-AD31-6182F2301808}"/>
              </a:ext>
            </a:extLst>
          </p:cNvPr>
          <p:cNvGrpSpPr/>
          <p:nvPr/>
        </p:nvGrpSpPr>
        <p:grpSpPr>
          <a:xfrm>
            <a:off x="3002206" y="233173"/>
            <a:ext cx="6187587" cy="986028"/>
            <a:chOff x="522325" y="776166"/>
            <a:chExt cx="4640690" cy="739521"/>
          </a:xfrm>
        </p:grpSpPr>
        <p:sp>
          <p:nvSpPr>
            <p:cNvPr id="8" name="Google Shape;126;p24">
              <a:extLst>
                <a:ext uri="{FF2B5EF4-FFF2-40B4-BE49-F238E27FC236}">
                  <a16:creationId xmlns:a16="http://schemas.microsoft.com/office/drawing/2014/main" id="{3A9C84FD-08D4-2C4D-BF88-143FEE82FC75}"/>
                </a:ext>
              </a:extLst>
            </p:cNvPr>
            <p:cNvSpPr txBox="1"/>
            <p:nvPr/>
          </p:nvSpPr>
          <p:spPr>
            <a:xfrm>
              <a:off x="1012970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Keycoopt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System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7;p23">
              <a:extLst>
                <a:ext uri="{FF2B5EF4-FFF2-40B4-BE49-F238E27FC236}">
                  <a16:creationId xmlns:a16="http://schemas.microsoft.com/office/drawing/2014/main" id="{20109A37-E099-B64E-85D8-5B26961268C9}"/>
                </a:ext>
              </a:extLst>
            </p:cNvPr>
            <p:cNvSpPr txBox="1"/>
            <p:nvPr/>
          </p:nvSpPr>
          <p:spPr>
            <a:xfrm>
              <a:off x="522325" y="1111975"/>
              <a:ext cx="4640690" cy="403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 algn="ctr">
                <a:buSzPts val="2300"/>
              </a:pPr>
              <a:r>
                <a:rPr lang="fr-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Benefits</a:t>
              </a: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of the solution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3D42099-820D-3D45-B799-62531C0F6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120" y="1219201"/>
            <a:ext cx="8917757" cy="5115611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71797A-AF4E-A33D-D69C-D3A2401A3685}"/>
              </a:ext>
            </a:extLst>
          </p:cNvPr>
          <p:cNvSpPr txBox="1"/>
          <p:nvPr/>
        </p:nvSpPr>
        <p:spPr>
          <a:xfrm>
            <a:off x="2699593" y="1699706"/>
            <a:ext cx="2978092" cy="461665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High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quality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sourcing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with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access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to the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hidden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market</a:t>
            </a:r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9E1547-D232-0B52-7F83-A40CD917BA1D}"/>
              </a:ext>
            </a:extLst>
          </p:cNvPr>
          <p:cNvSpPr txBox="1"/>
          <p:nvPr/>
        </p:nvSpPr>
        <p:spPr>
          <a:xfrm>
            <a:off x="2699593" y="2794104"/>
            <a:ext cx="3094920" cy="461665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Time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saving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: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sourcing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, follow-up of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referral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, applications and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rewards</a:t>
            </a:r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736234-4FE2-7A84-F729-3CF038E49A91}"/>
              </a:ext>
            </a:extLst>
          </p:cNvPr>
          <p:cNvSpPr txBox="1"/>
          <p:nvPr/>
        </p:nvSpPr>
        <p:spPr>
          <a:xfrm>
            <a:off x="2699593" y="3903133"/>
            <a:ext cx="3094920" cy="461665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Co-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workers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ambassadors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engaged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in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your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programs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491CAB-CC5E-7217-1873-0E2873A3422D}"/>
              </a:ext>
            </a:extLst>
          </p:cNvPr>
          <p:cNvSpPr txBox="1"/>
          <p:nvPr/>
        </p:nvSpPr>
        <p:spPr>
          <a:xfrm>
            <a:off x="2699593" y="5012162"/>
            <a:ext cx="3094920" cy="461665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Your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first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hiring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lever =</a:t>
            </a:r>
          </a:p>
          <a:p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Your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digital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referral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program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7B33C9-F06D-80B5-4510-EEBD07531C9D}"/>
              </a:ext>
            </a:extLst>
          </p:cNvPr>
          <p:cNvSpPr txBox="1"/>
          <p:nvPr/>
        </p:nvSpPr>
        <p:spPr>
          <a:xfrm>
            <a:off x="7100143" y="1914835"/>
            <a:ext cx="2978092" cy="646331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A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smooth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internal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mobility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process 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and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optimized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visibility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of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your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jobs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opportunities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among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co-workers</a:t>
            </a:r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14529F-02B8-1E14-F444-C04586A7087F}"/>
              </a:ext>
            </a:extLst>
          </p:cNvPr>
          <p:cNvSpPr txBox="1"/>
          <p:nvPr/>
        </p:nvSpPr>
        <p:spPr>
          <a:xfrm>
            <a:off x="7100143" y="3099564"/>
            <a:ext cx="3094920" cy="461665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B4778"/>
                </a:solidFill>
                <a:latin typeface="Muli Regular Roman"/>
              </a:rPr>
              <a:t>No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additional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tool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, but 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a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tool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connected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to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your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ATS</a:t>
            </a:r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6BCE3D-EFAE-AB1A-99E6-7DE47C2529D7}"/>
              </a:ext>
            </a:extLst>
          </p:cNvPr>
          <p:cNvSpPr txBox="1"/>
          <p:nvPr/>
        </p:nvSpPr>
        <p:spPr>
          <a:xfrm>
            <a:off x="7100143" y="4328710"/>
            <a:ext cx="3094920" cy="276999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B4778"/>
                </a:solidFill>
                <a:latin typeface="Muli Regular Roman"/>
              </a:rPr>
              <a:t>Reduction of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your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recruitment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cost</a:t>
            </a:r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DAD8A2-E59A-23A6-1E54-BCB62128A7F0}"/>
              </a:ext>
            </a:extLst>
          </p:cNvPr>
          <p:cNvSpPr txBox="1"/>
          <p:nvPr/>
        </p:nvSpPr>
        <p:spPr>
          <a:xfrm>
            <a:off x="7100143" y="5158399"/>
            <a:ext cx="3094920" cy="830997"/>
          </a:xfrm>
          <a:prstGeom prst="rect">
            <a:avLst/>
          </a:prstGeom>
          <a:solidFill>
            <a:srgbClr val="F8F9FD"/>
          </a:solidFill>
        </p:spPr>
        <p:txBody>
          <a:bodyPr wrap="square" rtlCol="0">
            <a:spAutoFit/>
          </a:bodyPr>
          <a:lstStyle/>
          <a:p>
            <a:endParaRPr lang="fr-FR" sz="1200" dirty="0">
              <a:solidFill>
                <a:srgbClr val="2B4778"/>
              </a:solidFill>
              <a:latin typeface="Muli Regular Roman"/>
            </a:endParaRPr>
          </a:p>
          <a:p>
            <a:r>
              <a:rPr lang="fr-FR" sz="1200" dirty="0">
                <a:solidFill>
                  <a:srgbClr val="2B4778"/>
                </a:solidFill>
                <a:latin typeface="Muli Regular Roman"/>
              </a:rPr>
              <a:t>A simple and efficient </a:t>
            </a:r>
            <a:r>
              <a:rPr lang="fr-FR" sz="1200" dirty="0" err="1">
                <a:solidFill>
                  <a:srgbClr val="2B4778"/>
                </a:solidFill>
                <a:latin typeface="Muli Regular Roman"/>
              </a:rPr>
              <a:t>tool</a:t>
            </a:r>
            <a:r>
              <a:rPr lang="fr-FR" sz="1200" dirty="0">
                <a:solidFill>
                  <a:srgbClr val="2B4778"/>
                </a:solidFill>
                <a:latin typeface="Muli Regular Roman"/>
              </a:rPr>
              <a:t> +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operational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and </a:t>
            </a:r>
            <a:r>
              <a:rPr lang="fr-FR" sz="1200" b="1" dirty="0" err="1">
                <a:solidFill>
                  <a:srgbClr val="2B4778"/>
                </a:solidFill>
                <a:latin typeface="Muli Bold Roman"/>
              </a:rPr>
              <a:t>strategic</a:t>
            </a:r>
            <a:r>
              <a:rPr lang="fr-FR" sz="1200" b="1" dirty="0">
                <a:solidFill>
                  <a:srgbClr val="2B4778"/>
                </a:solidFill>
                <a:latin typeface="Muli Bold Roman"/>
              </a:rPr>
              <a:t> support</a:t>
            </a:r>
          </a:p>
          <a:p>
            <a:endParaRPr lang="fr-FR" sz="1200" dirty="0">
              <a:solidFill>
                <a:srgbClr val="2B4778"/>
              </a:solidFill>
              <a:latin typeface="Muli Regular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304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95455F0-0AD4-A54F-9087-73E4C138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539" y="395900"/>
            <a:ext cx="7366370" cy="609630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18CF6F-1AEB-6D44-B34D-EF9FC4CC59B4}"/>
              </a:ext>
            </a:extLst>
          </p:cNvPr>
          <p:cNvGrpSpPr/>
          <p:nvPr/>
        </p:nvGrpSpPr>
        <p:grpSpPr>
          <a:xfrm>
            <a:off x="696431" y="412584"/>
            <a:ext cx="5399569" cy="2026893"/>
            <a:chOff x="696431" y="1621342"/>
            <a:chExt cx="5399569" cy="2026893"/>
          </a:xfrm>
        </p:grpSpPr>
        <p:sp>
          <p:nvSpPr>
            <p:cNvPr id="30" name="Google Shape;78;p19">
              <a:extLst>
                <a:ext uri="{FF2B5EF4-FFF2-40B4-BE49-F238E27FC236}">
                  <a16:creationId xmlns:a16="http://schemas.microsoft.com/office/drawing/2014/main" id="{563278C6-AF16-8E4F-85C4-52B83DA72C3F}"/>
                </a:ext>
              </a:extLst>
            </p:cNvPr>
            <p:cNvSpPr txBox="1"/>
            <p:nvPr/>
          </p:nvSpPr>
          <p:spPr>
            <a:xfrm>
              <a:off x="696431" y="2171035"/>
              <a:ext cx="5399569" cy="14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en-US" sz="3200" b="1" dirty="0">
                  <a:solidFill>
                    <a:srgbClr val="00CFA0"/>
                  </a:solidFill>
                  <a:latin typeface="Poppins SemiBold" pitchFamily="2" charset="77"/>
                  <a:ea typeface="Poppins SemiBold"/>
                  <a:cs typeface="Poppins SemiBold" pitchFamily="2" charset="77"/>
                  <a:sym typeface="Poppins SemiBold"/>
                </a:rPr>
                <a:t>Recruiting solution by referral and internal mobility</a:t>
              </a:r>
            </a:p>
            <a:p>
              <a:pPr>
                <a:buSzPts val="2300"/>
              </a:pPr>
              <a:endParaRPr sz="3200" b="1" dirty="0">
                <a:solidFill>
                  <a:srgbClr val="00CFA0"/>
                </a:solidFill>
                <a:latin typeface="Poppins SemiBold" pitchFamily="2" charset="77"/>
                <a:ea typeface="Poppins SemiBold"/>
                <a:cs typeface="Poppins SemiBold" pitchFamily="2" charset="77"/>
                <a:sym typeface="Poppins SemiBold"/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C4C8C4F-7E71-F047-BEC8-B0BAC32BD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568" y="1621342"/>
              <a:ext cx="2435779" cy="420542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A92A105-9AAB-DA43-AD02-0EC480F1946B}"/>
              </a:ext>
            </a:extLst>
          </p:cNvPr>
          <p:cNvGrpSpPr/>
          <p:nvPr/>
        </p:nvGrpSpPr>
        <p:grpSpPr>
          <a:xfrm>
            <a:off x="849452" y="2802720"/>
            <a:ext cx="3722604" cy="400110"/>
            <a:chOff x="849452" y="4165813"/>
            <a:chExt cx="3722604" cy="4001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1FF2AF-444A-B04A-A2D3-18E77E940C88}"/>
                </a:ext>
              </a:extLst>
            </p:cNvPr>
            <p:cNvSpPr/>
            <p:nvPr/>
          </p:nvSpPr>
          <p:spPr>
            <a:xfrm>
              <a:off x="1509983" y="4208541"/>
              <a:ext cx="306207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b="1" dirty="0">
                  <a:solidFill>
                    <a:srgbClr val="1F2432"/>
                  </a:solidFill>
                  <a:latin typeface="Muli Bold Italic" panose="020B0604020202020204" charset="0"/>
                  <a:ea typeface="Muli Regular Roman"/>
                  <a:cs typeface="Muli Regular Roman"/>
                  <a:sym typeface="Muli"/>
                </a:rPr>
                <a:t>SaaS</a:t>
              </a:r>
              <a:r>
                <a:rPr lang="fr-FR" sz="1600" dirty="0">
                  <a:solidFill>
                    <a:srgbClr val="1F2432"/>
                  </a:solidFill>
                  <a:latin typeface="Muli SemiBold Italic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600" dirty="0">
                  <a:solidFill>
                    <a:srgbClr val="1F2432"/>
                  </a:solidFill>
                  <a:latin typeface="Muli Light Italic" panose="020B0604020202020204" charset="0"/>
                  <a:ea typeface="Muli Regular Roman"/>
                  <a:cs typeface="Muli Regular Roman"/>
                  <a:sym typeface="Muli"/>
                </a:rPr>
                <a:t>and</a:t>
              </a:r>
              <a:r>
                <a:rPr lang="fr-FR" sz="1600" dirty="0">
                  <a:solidFill>
                    <a:srgbClr val="1F2432"/>
                  </a:solidFill>
                  <a:latin typeface="Muli SemiBold Italic" pitchFamily="2" charset="77"/>
                  <a:ea typeface="Muli Regular Roman"/>
                  <a:cs typeface="Muli Regular Roman"/>
                  <a:sym typeface="Muli"/>
                </a:rPr>
                <a:t> </a:t>
              </a:r>
              <a:r>
                <a:rPr lang="fr-FR" sz="1600" b="1" dirty="0">
                  <a:solidFill>
                    <a:srgbClr val="1F2432"/>
                  </a:solidFill>
                  <a:latin typeface="Muli Bold Italic" panose="020B0604020202020204" charset="0"/>
                  <a:ea typeface="Muli Regular Roman"/>
                  <a:cs typeface="Muli Regular Roman"/>
                  <a:sym typeface="Muli"/>
                </a:rPr>
                <a:t>white label </a:t>
              </a:r>
              <a:r>
                <a:rPr lang="fr-FR" sz="1600" dirty="0">
                  <a:solidFill>
                    <a:srgbClr val="1F2432"/>
                  </a:solidFill>
                  <a:latin typeface="Muli Bold Italic" panose="020B0604020202020204" charset="0"/>
                  <a:ea typeface="Muli Regular Roman"/>
                  <a:cs typeface="Muli Regular Roman"/>
                  <a:sym typeface="Muli"/>
                </a:rPr>
                <a:t>solution</a:t>
              </a: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6CEBAB3-9389-934F-99A9-C3A5CEB1D2E8}"/>
                </a:ext>
              </a:extLst>
            </p:cNvPr>
            <p:cNvGrpSpPr/>
            <p:nvPr/>
          </p:nvGrpSpPr>
          <p:grpSpPr>
            <a:xfrm>
              <a:off x="849452" y="4165813"/>
              <a:ext cx="400110" cy="400110"/>
              <a:chOff x="5704192" y="900568"/>
              <a:chExt cx="503317" cy="503317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2516ABC-C989-A045-80FE-4CDCFDB67355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62FBF73-BD50-9644-8EFE-A5C6A4A98F7C}"/>
                  </a:ext>
                </a:extLst>
              </p:cNvPr>
              <p:cNvSpPr txBox="1"/>
              <p:nvPr/>
            </p:nvSpPr>
            <p:spPr>
              <a:xfrm>
                <a:off x="5787271" y="939285"/>
                <a:ext cx="337157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1</a:t>
                </a:r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B2F4F05-F2BA-7946-B0FD-0948FDD2739B}"/>
              </a:ext>
            </a:extLst>
          </p:cNvPr>
          <p:cNvGrpSpPr/>
          <p:nvPr/>
        </p:nvGrpSpPr>
        <p:grpSpPr>
          <a:xfrm>
            <a:off x="849452" y="4294782"/>
            <a:ext cx="4545508" cy="584775"/>
            <a:chOff x="849452" y="4865645"/>
            <a:chExt cx="4545508" cy="5847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99FE63-4F18-C04C-9596-87C0F2771030}"/>
                </a:ext>
              </a:extLst>
            </p:cNvPr>
            <p:cNvSpPr/>
            <p:nvPr/>
          </p:nvSpPr>
          <p:spPr>
            <a:xfrm>
              <a:off x="1509983" y="4865645"/>
              <a:ext cx="38849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en-US" sz="1600" b="1" dirty="0">
                  <a:solidFill>
                    <a:srgbClr val="1F2432"/>
                  </a:solidFill>
                  <a:latin typeface="Muli Bold Roman" panose="020B0604020202020204" charset="0"/>
                  <a:sym typeface="Muli"/>
                </a:rPr>
                <a:t>A continuous support </a:t>
              </a:r>
              <a:r>
                <a:rPr lang="en-US" sz="1600" dirty="0">
                  <a:solidFill>
                    <a:srgbClr val="1F2432"/>
                  </a:solidFill>
                  <a:latin typeface="Muli Light Roman" panose="020B0604020202020204" charset="0"/>
                  <a:sym typeface="Muli"/>
                </a:rPr>
                <a:t>with a dedicated Customer Satisfaction Manager 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C3B0FDE-1DD4-4945-AF0F-3A59D5E3D89A}"/>
                </a:ext>
              </a:extLst>
            </p:cNvPr>
            <p:cNvGrpSpPr/>
            <p:nvPr/>
          </p:nvGrpSpPr>
          <p:grpSpPr>
            <a:xfrm>
              <a:off x="849452" y="4910272"/>
              <a:ext cx="400110" cy="400110"/>
              <a:chOff x="5704192" y="900568"/>
              <a:chExt cx="503317" cy="503317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B2D71F47-2393-A34B-8CA7-E06980AB2645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DF2FB38-E0E0-8744-871C-5D0FF73A2469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05718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3</a:t>
                </a:r>
              </a:p>
            </p:txBody>
          </p: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F9869D6-4486-524F-BF27-25A4C0EC5A81}"/>
              </a:ext>
            </a:extLst>
          </p:cNvPr>
          <p:cNvGrpSpPr/>
          <p:nvPr/>
        </p:nvGrpSpPr>
        <p:grpSpPr>
          <a:xfrm>
            <a:off x="849452" y="5085979"/>
            <a:ext cx="5246548" cy="830997"/>
            <a:chOff x="849452" y="5583836"/>
            <a:chExt cx="5246548" cy="8309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C4F8BF-5395-B34B-AE5D-23C2E5C562BB}"/>
                </a:ext>
              </a:extLst>
            </p:cNvPr>
            <p:cNvSpPr/>
            <p:nvPr/>
          </p:nvSpPr>
          <p:spPr>
            <a:xfrm>
              <a:off x="1509984" y="5583836"/>
              <a:ext cx="45860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en-US" sz="1600" dirty="0">
                  <a:solidFill>
                    <a:srgbClr val="1F2432"/>
                  </a:solidFill>
                  <a:latin typeface="Muli Bold Roman" panose="020B0604020202020204" charset="0"/>
                  <a:sym typeface="Muli"/>
                </a:rPr>
                <a:t>An expertise in recruitment </a:t>
              </a:r>
              <a:r>
                <a:rPr lang="en-US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and especially in referral and internal mobility programs since 2012</a:t>
              </a: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5273E027-9EC7-6A44-B927-29D35CCD270E}"/>
                </a:ext>
              </a:extLst>
            </p:cNvPr>
            <p:cNvGrpSpPr/>
            <p:nvPr/>
          </p:nvGrpSpPr>
          <p:grpSpPr>
            <a:xfrm>
              <a:off x="849452" y="5654731"/>
              <a:ext cx="400110" cy="400110"/>
              <a:chOff x="5704192" y="900568"/>
              <a:chExt cx="503317" cy="503317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8C77845-EB1F-3E49-9BF8-A81228335F0D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8EB8230-DB5D-9540-ADF1-973943E1840E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19835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4</a:t>
                </a: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6CCB229-2CB1-BB46-8A0D-07AF5F99E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547" y="1069364"/>
            <a:ext cx="6140385" cy="3436908"/>
          </a:xfrm>
          <a:prstGeom prst="rect">
            <a:avLst/>
          </a:prstGeom>
        </p:spPr>
      </p:pic>
      <p:pic>
        <p:nvPicPr>
          <p:cNvPr id="25" name="Image 24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AB3621F3-A955-2148-AC75-BD6D827558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69FAAF96-4D70-5B44-84C0-4BA8E35054E8}"/>
              </a:ext>
            </a:extLst>
          </p:cNvPr>
          <p:cNvGrpSpPr/>
          <p:nvPr/>
        </p:nvGrpSpPr>
        <p:grpSpPr>
          <a:xfrm>
            <a:off x="849452" y="3503585"/>
            <a:ext cx="5038118" cy="584775"/>
            <a:chOff x="849452" y="4865106"/>
            <a:chExt cx="5038118" cy="58477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8029CB2-609E-2245-9EC1-B67573384F9C}"/>
                </a:ext>
              </a:extLst>
            </p:cNvPr>
            <p:cNvSpPr/>
            <p:nvPr/>
          </p:nvSpPr>
          <p:spPr>
            <a:xfrm>
              <a:off x="1509983" y="4865106"/>
              <a:ext cx="43775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 </a:t>
              </a:r>
              <a:r>
                <a:rPr lang="fr-FR" sz="1600" b="1" dirty="0" err="1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multilingual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platform</a:t>
              </a:r>
              <a:r>
                <a:rPr lang="fr-FR" sz="1600" b="1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to </a:t>
              </a:r>
              <a:r>
                <a:rPr lang="fr-FR" sz="1600" dirty="0" err="1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bring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 all </a:t>
              </a:r>
              <a:r>
                <a:rPr lang="fr-FR" sz="1600" dirty="0" err="1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your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 </a:t>
              </a:r>
              <a:r>
                <a:rPr lang="fr-FR" sz="1600" dirty="0" err="1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co-workers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 on </a:t>
              </a:r>
              <a:r>
                <a:rPr lang="fr-FR" sz="1600" dirty="0" err="1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board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 </a:t>
              </a:r>
              <a:r>
                <a:rPr lang="fr-FR" sz="1600" dirty="0" err="1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with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 a 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single </a:t>
              </a:r>
              <a:r>
                <a:rPr lang="fr-FR" sz="1600" b="1" dirty="0" err="1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tool</a:t>
              </a:r>
              <a:endParaRPr lang="fr-FR" sz="1600" dirty="0">
                <a:solidFill>
                  <a:srgbClr val="1F2432"/>
                </a:solidFill>
                <a:latin typeface="MULI LIGHT ROMAN" pitchFamily="2" charset="77"/>
                <a:sym typeface="Muli"/>
              </a:endParaRP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A4456094-4FE3-5F46-B2A3-06357E0936A6}"/>
                </a:ext>
              </a:extLst>
            </p:cNvPr>
            <p:cNvGrpSpPr/>
            <p:nvPr/>
          </p:nvGrpSpPr>
          <p:grpSpPr>
            <a:xfrm>
              <a:off x="849452" y="4910272"/>
              <a:ext cx="400110" cy="400110"/>
              <a:chOff x="5704192" y="900568"/>
              <a:chExt cx="503317" cy="503317"/>
            </a:xfrm>
          </p:grpSpPr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4D7FC758-6B98-524F-BC71-8C0A7672205F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B8EC90D-D5D8-434A-8098-DEF90B13BD34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399670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56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FF49AE4-FFED-8241-90A7-1719D6CDCBAC}"/>
              </a:ext>
            </a:extLst>
          </p:cNvPr>
          <p:cNvGrpSpPr/>
          <p:nvPr/>
        </p:nvGrpSpPr>
        <p:grpSpPr>
          <a:xfrm>
            <a:off x="696433" y="518517"/>
            <a:ext cx="4428017" cy="1949612"/>
            <a:chOff x="522325" y="776166"/>
            <a:chExt cx="4640690" cy="1462209"/>
          </a:xfrm>
        </p:grpSpPr>
        <p:sp>
          <p:nvSpPr>
            <p:cNvPr id="4" name="Google Shape;126;p24">
              <a:extLst>
                <a:ext uri="{FF2B5EF4-FFF2-40B4-BE49-F238E27FC236}">
                  <a16:creationId xmlns:a16="http://schemas.microsoft.com/office/drawing/2014/main" id="{B73598DB-E97D-EE4A-A4D8-516519E589DA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Key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functionalities</a:t>
              </a:r>
              <a:endPara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7;p23">
              <a:extLst>
                <a:ext uri="{FF2B5EF4-FFF2-40B4-BE49-F238E27FC236}">
                  <a16:creationId xmlns:a16="http://schemas.microsoft.com/office/drawing/2014/main" id="{0447E6E3-4C7E-BC4C-BCC9-148A3E82A95A}"/>
                </a:ext>
              </a:extLst>
            </p:cNvPr>
            <p:cNvSpPr txBox="1"/>
            <p:nvPr/>
          </p:nvSpPr>
          <p:spPr>
            <a:xfrm>
              <a:off x="522325" y="1111975"/>
              <a:ext cx="4640690" cy="11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en-US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An automated and targeted broadcast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FDCB703-31A4-4849-B3E4-8496E2688B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810" y="0"/>
            <a:ext cx="4018191" cy="6858000"/>
          </a:xfrm>
          <a:prstGeom prst="rect">
            <a:avLst/>
          </a:prstGeom>
        </p:spPr>
      </p:pic>
      <p:sp>
        <p:nvSpPr>
          <p:cNvPr id="17" name="Google Shape;79;p19">
            <a:extLst>
              <a:ext uri="{FF2B5EF4-FFF2-40B4-BE49-F238E27FC236}">
                <a16:creationId xmlns:a16="http://schemas.microsoft.com/office/drawing/2014/main" id="{28F5FE83-DC3B-3E4F-BD58-0DB4A336ADB3}"/>
              </a:ext>
            </a:extLst>
          </p:cNvPr>
          <p:cNvSpPr txBox="1"/>
          <p:nvPr/>
        </p:nvSpPr>
        <p:spPr>
          <a:xfrm>
            <a:off x="696433" y="2915874"/>
            <a:ext cx="4916006" cy="59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100% of the jobs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advertisements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are sent to the right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co-workers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sym typeface="Muli"/>
              </a:rPr>
              <a:t>thanks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sym typeface="Muli"/>
              </a:rPr>
              <a:t> to a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sym typeface="Muli"/>
              </a:rPr>
              <a:t>matching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sym typeface="Muli"/>
              </a:rPr>
              <a:t>algorithm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sym typeface="Muli"/>
              </a:rPr>
              <a:t> </a:t>
            </a:r>
          </a:p>
        </p:txBody>
      </p:sp>
      <p:sp>
        <p:nvSpPr>
          <p:cNvPr id="18" name="Google Shape;79;p19">
            <a:extLst>
              <a:ext uri="{FF2B5EF4-FFF2-40B4-BE49-F238E27FC236}">
                <a16:creationId xmlns:a16="http://schemas.microsoft.com/office/drawing/2014/main" id="{FD0E7103-59D1-9C46-9F02-5286140DFF50}"/>
              </a:ext>
            </a:extLst>
          </p:cNvPr>
          <p:cNvSpPr txBox="1"/>
          <p:nvPr/>
        </p:nvSpPr>
        <p:spPr>
          <a:xfrm>
            <a:off x="696433" y="3989271"/>
            <a:ext cx="4175370" cy="93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Automated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steps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to </a:t>
            </a:r>
            <a:r>
              <a:rPr lang="fr-FR" sz="1600" b="1" dirty="0" err="1">
                <a:solidFill>
                  <a:srgbClr val="3181FF"/>
                </a:solidFill>
                <a:latin typeface="Muli Bold Roman" pitchFamily="2" charset="77"/>
                <a:sym typeface="Muli"/>
              </a:rPr>
              <a:t>save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 more time</a:t>
            </a:r>
            <a:endParaRPr lang="fr-FR" sz="1600" b="1" dirty="0">
              <a:solidFill>
                <a:srgbClr val="3181FF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25EF7D7-C694-7C40-888F-8FFB7B1FB99F}"/>
              </a:ext>
            </a:extLst>
          </p:cNvPr>
          <p:cNvGrpSpPr/>
          <p:nvPr/>
        </p:nvGrpSpPr>
        <p:grpSpPr>
          <a:xfrm>
            <a:off x="4255834" y="732888"/>
            <a:ext cx="9593940" cy="5606595"/>
            <a:chOff x="4255834" y="732888"/>
            <a:chExt cx="9593940" cy="560659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81C0BA2-0345-4045-82AB-81D713D0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5834" y="732888"/>
              <a:ext cx="9593940" cy="560659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91AB624-4E06-1042-A0CB-CEA2E9160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661" y="1226621"/>
              <a:ext cx="6642253" cy="4151408"/>
            </a:xfrm>
            <a:prstGeom prst="rect">
              <a:avLst/>
            </a:prstGeom>
          </p:spPr>
        </p:pic>
      </p:grpSp>
      <p:pic>
        <p:nvPicPr>
          <p:cNvPr id="13" name="Image 12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3B6764F7-82E2-564B-97FF-375DC4FDF5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A3C96E7-66EA-9B40-B01D-72E7C59DE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20" y="0"/>
            <a:ext cx="2951481" cy="6858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E053B94-168D-504C-AB3C-B74BA0E7CC10}"/>
              </a:ext>
            </a:extLst>
          </p:cNvPr>
          <p:cNvGrpSpPr/>
          <p:nvPr/>
        </p:nvGrpSpPr>
        <p:grpSpPr>
          <a:xfrm>
            <a:off x="696433" y="518517"/>
            <a:ext cx="5492332" cy="1472393"/>
            <a:chOff x="522325" y="776166"/>
            <a:chExt cx="4119249" cy="1104295"/>
          </a:xfrm>
        </p:grpSpPr>
        <p:sp>
          <p:nvSpPr>
            <p:cNvPr id="22" name="Google Shape;126;p24">
              <a:extLst>
                <a:ext uri="{FF2B5EF4-FFF2-40B4-BE49-F238E27FC236}">
                  <a16:creationId xmlns:a16="http://schemas.microsoft.com/office/drawing/2014/main" id="{F5FC87C1-8175-A145-9A63-EACA73654C19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Main </a:t>
              </a:r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features</a:t>
              </a:r>
              <a:endParaRPr lang="fr-FR"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7;p23">
              <a:extLst>
                <a:ext uri="{FF2B5EF4-FFF2-40B4-BE49-F238E27FC236}">
                  <a16:creationId xmlns:a16="http://schemas.microsoft.com/office/drawing/2014/main" id="{38CFC04A-918B-094A-9A12-60DD7FB5B318}"/>
                </a:ext>
              </a:extLst>
            </p:cNvPr>
            <p:cNvSpPr txBox="1"/>
            <p:nvPr/>
          </p:nvSpPr>
          <p:spPr>
            <a:xfrm>
              <a:off x="522325" y="1111974"/>
              <a:ext cx="4119249" cy="768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en-US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 sourcing made easier thanks to your staff</a:t>
              </a:r>
            </a:p>
          </p:txBody>
        </p:sp>
      </p:grpSp>
      <p:sp>
        <p:nvSpPr>
          <p:cNvPr id="24" name="Google Shape;79;p19">
            <a:extLst>
              <a:ext uri="{FF2B5EF4-FFF2-40B4-BE49-F238E27FC236}">
                <a16:creationId xmlns:a16="http://schemas.microsoft.com/office/drawing/2014/main" id="{678EC41E-548E-4548-B0C4-0712D589D370}"/>
              </a:ext>
            </a:extLst>
          </p:cNvPr>
          <p:cNvSpPr txBox="1"/>
          <p:nvPr/>
        </p:nvSpPr>
        <p:spPr>
          <a:xfrm>
            <a:off x="696433" y="2165435"/>
            <a:ext cx="4879200" cy="79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SzPts val="800"/>
            </a:pP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When looking at a job description, </a:t>
            </a:r>
            <a:r>
              <a:rPr lang="en-US" sz="1600" b="1" dirty="0">
                <a:solidFill>
                  <a:srgbClr val="3181FF"/>
                </a:solidFill>
                <a:latin typeface="Muli Bold Roman" pitchFamily="2" charset="77"/>
                <a:sym typeface="Muli"/>
              </a:rPr>
              <a:t>several choices</a:t>
            </a:r>
            <a:r>
              <a:rPr lang="en-US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can be made:</a:t>
            </a:r>
            <a:endParaRPr lang="en-US"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246BF6B-D0E7-EC48-9C86-1173BDAE4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633" y="622073"/>
            <a:ext cx="9937690" cy="5807479"/>
          </a:xfrm>
          <a:prstGeom prst="rect">
            <a:avLst/>
          </a:prstGeom>
        </p:spPr>
      </p:pic>
      <p:pic>
        <p:nvPicPr>
          <p:cNvPr id="35" name="Image 3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B2AA1B-B610-EE46-81A0-7E0ED8D81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319" y="1133496"/>
            <a:ext cx="6880244" cy="4300153"/>
          </a:xfrm>
          <a:prstGeom prst="rect">
            <a:avLst/>
          </a:prstGeom>
        </p:spPr>
      </p:pic>
      <p:pic>
        <p:nvPicPr>
          <p:cNvPr id="28" name="Image 2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D51FFBF7-D42E-E644-A173-2A2DF4EE9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9F6C3D4-0706-CF05-1764-FEF78D27A2ED}"/>
              </a:ext>
            </a:extLst>
          </p:cNvPr>
          <p:cNvGrpSpPr/>
          <p:nvPr/>
        </p:nvGrpSpPr>
        <p:grpSpPr>
          <a:xfrm>
            <a:off x="1133276" y="3093991"/>
            <a:ext cx="3297814" cy="661985"/>
            <a:chOff x="1132191" y="3025891"/>
            <a:chExt cx="3297814" cy="661985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738B2F5-E9E3-B454-2BCD-E3BB1186E80E}"/>
                </a:ext>
              </a:extLst>
            </p:cNvPr>
            <p:cNvSpPr/>
            <p:nvPr/>
          </p:nvSpPr>
          <p:spPr>
            <a:xfrm>
              <a:off x="1132191" y="3061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10E943B-C23F-9EF4-DBA9-C2BC2738015F}"/>
                </a:ext>
              </a:extLst>
            </p:cNvPr>
            <p:cNvSpPr txBox="1"/>
            <p:nvPr/>
          </p:nvSpPr>
          <p:spPr>
            <a:xfrm>
              <a:off x="1928999" y="3025891"/>
              <a:ext cx="25010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chemeClr val="bg2"/>
                  </a:solidFill>
                  <a:latin typeface="Muli Bold Roman" pitchFamily="2" charset="77"/>
                </a:rPr>
                <a:t>Refer</a:t>
              </a:r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 </a:t>
              </a:r>
            </a:p>
            <a:p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Someone</a:t>
              </a:r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 </a:t>
              </a:r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from</a:t>
              </a:r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 </a:t>
              </a:r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your</a:t>
              </a:r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 network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D0B4D49-EFD9-8263-36EA-6B2AB777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087" y="3238301"/>
              <a:ext cx="272207" cy="272207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3858C21-32AD-902B-8D64-5DC59DCCD356}"/>
              </a:ext>
            </a:extLst>
          </p:cNvPr>
          <p:cNvGrpSpPr/>
          <p:nvPr/>
        </p:nvGrpSpPr>
        <p:grpSpPr>
          <a:xfrm>
            <a:off x="1132191" y="4056147"/>
            <a:ext cx="3243313" cy="626344"/>
            <a:chOff x="1132191" y="4077532"/>
            <a:chExt cx="3243313" cy="62634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5B96B21-76EB-E8D8-02D0-B6A55CC5AADF}"/>
                </a:ext>
              </a:extLst>
            </p:cNvPr>
            <p:cNvSpPr/>
            <p:nvPr/>
          </p:nvSpPr>
          <p:spPr>
            <a:xfrm>
              <a:off x="1132191" y="4077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96945AB-BD96-9158-ED9E-6A031BA8F189}"/>
                </a:ext>
              </a:extLst>
            </p:cNvPr>
            <p:cNvSpPr txBox="1"/>
            <p:nvPr/>
          </p:nvSpPr>
          <p:spPr>
            <a:xfrm>
              <a:off x="1929000" y="4082927"/>
              <a:ext cx="244650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Apply for the job</a:t>
              </a:r>
            </a:p>
            <a:p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To move up in the </a:t>
              </a:r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company</a:t>
              </a:r>
              <a:endParaRPr lang="fr-FR" sz="1400" dirty="0">
                <a:solidFill>
                  <a:schemeClr val="bg2"/>
                </a:solidFill>
                <a:latin typeface="Muli Light Roman" pitchFamily="2" charset="77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B86DBA7-D6F7-B94D-A33A-B8B3DBD1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088" y="4229688"/>
              <a:ext cx="313692" cy="313692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39A2347-D0DB-0690-9794-BC9A2DC8A52A}"/>
              </a:ext>
            </a:extLst>
          </p:cNvPr>
          <p:cNvGrpSpPr/>
          <p:nvPr/>
        </p:nvGrpSpPr>
        <p:grpSpPr>
          <a:xfrm>
            <a:off x="1132191" y="4982662"/>
            <a:ext cx="3979089" cy="626344"/>
            <a:chOff x="1132191" y="5093532"/>
            <a:chExt cx="3979089" cy="62634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870D1F1-0D63-A66F-1C2F-46EAA409B05A}"/>
                </a:ext>
              </a:extLst>
            </p:cNvPr>
            <p:cNvSpPr/>
            <p:nvPr/>
          </p:nvSpPr>
          <p:spPr>
            <a:xfrm>
              <a:off x="1132191" y="5093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C8141BE-F119-A18F-9E08-FC2D4D137592}"/>
                </a:ext>
              </a:extLst>
            </p:cNvPr>
            <p:cNvSpPr txBox="1"/>
            <p:nvPr/>
          </p:nvSpPr>
          <p:spPr>
            <a:xfrm>
              <a:off x="1928999" y="5098927"/>
              <a:ext cx="318228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Share</a:t>
              </a:r>
            </a:p>
            <a:p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The job </a:t>
              </a:r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opportunity</a:t>
              </a:r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 on social </a:t>
              </a:r>
              <a:r>
                <a:rPr lang="fr-FR" sz="1400" dirty="0" err="1">
                  <a:solidFill>
                    <a:schemeClr val="bg2"/>
                  </a:solidFill>
                  <a:latin typeface="Muli Light Roman" pitchFamily="2" charset="77"/>
                </a:rPr>
                <a:t>medias</a:t>
              </a:r>
              <a:endParaRPr lang="fr-FR" sz="1400" dirty="0">
                <a:solidFill>
                  <a:schemeClr val="bg2"/>
                </a:solidFill>
                <a:latin typeface="Muli Light Roman" pitchFamily="2" charset="77"/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5699550-6E97-9E57-2148-5BDFB183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678" y="5200786"/>
              <a:ext cx="375914" cy="375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4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ypto Master Slides">
  <a:themeElements>
    <a:clrScheme name="Keycoopt System">
      <a:dk1>
        <a:srgbClr val="00CFA0"/>
      </a:dk1>
      <a:lt1>
        <a:srgbClr val="FFFFFF"/>
      </a:lt1>
      <a:dk2>
        <a:srgbClr val="1F2432"/>
      </a:dk2>
      <a:lt2>
        <a:srgbClr val="FFFFFF"/>
      </a:lt2>
      <a:accent1>
        <a:srgbClr val="5F40D5"/>
      </a:accent1>
      <a:accent2>
        <a:srgbClr val="FF505C"/>
      </a:accent2>
      <a:accent3>
        <a:srgbClr val="D5D5F8"/>
      </a:accent3>
      <a:accent4>
        <a:srgbClr val="FFBA00"/>
      </a:accent4>
      <a:accent5>
        <a:srgbClr val="FFD300"/>
      </a:accent5>
      <a:accent6>
        <a:srgbClr val="00B09F"/>
      </a:accent6>
      <a:hlink>
        <a:srgbClr val="3081FF"/>
      </a:hlink>
      <a:folHlink>
        <a:srgbClr val="9F81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 KS - New" id="{34E130C3-DF9C-D64D-88E6-8B09EE87FDDA}" vid="{03BA4512-0713-8A46-B3B8-63D85E4D205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Crypto Master Slides</Template>
  <TotalTime>13004</TotalTime>
  <Words>1334</Words>
  <Application>Microsoft Macintosh PowerPoint</Application>
  <PresentationFormat>Grand écran</PresentationFormat>
  <Paragraphs>226</Paragraphs>
  <Slides>27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52" baseType="lpstr">
      <vt:lpstr>Poppins</vt:lpstr>
      <vt:lpstr>Poppins SemiBold</vt:lpstr>
      <vt:lpstr>Muli Bold Roman</vt:lpstr>
      <vt:lpstr>Muli Light Roman</vt:lpstr>
      <vt:lpstr>Poppins Medium</vt:lpstr>
      <vt:lpstr>Muli Regular Roman</vt:lpstr>
      <vt:lpstr>Muli Regular Roman</vt:lpstr>
      <vt:lpstr>MULI ROMAN</vt:lpstr>
      <vt:lpstr>Muli ExtraLight Roman</vt:lpstr>
      <vt:lpstr>Muli Light Roman</vt:lpstr>
      <vt:lpstr>Muli Light Italic</vt:lpstr>
      <vt:lpstr>Poppins Light</vt:lpstr>
      <vt:lpstr>Muli ExtraLight Roman</vt:lpstr>
      <vt:lpstr>Muli Italic</vt:lpstr>
      <vt:lpstr>Muli Bold Roman</vt:lpstr>
      <vt:lpstr>Arial</vt:lpstr>
      <vt:lpstr>Muli Bold Italic</vt:lpstr>
      <vt:lpstr>Muli </vt:lpstr>
      <vt:lpstr>Muli SemiBold Italic</vt:lpstr>
      <vt:lpstr>Muli Black Roman</vt:lpstr>
      <vt:lpstr>Calibri</vt:lpstr>
      <vt:lpstr>Muli light  Roman</vt:lpstr>
      <vt:lpstr>Muli ExtraLight Italic</vt:lpstr>
      <vt:lpstr>Muli SemiBold Roman</vt:lpstr>
      <vt:lpstr>Crypto Master Slides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Reyda Moujahed</dc:creator>
  <cp:lastModifiedBy>Reyda Moujahed</cp:lastModifiedBy>
  <cp:revision>244</cp:revision>
  <dcterms:created xsi:type="dcterms:W3CDTF">2020-03-10T10:42:23Z</dcterms:created>
  <dcterms:modified xsi:type="dcterms:W3CDTF">2023-02-16T14:29:45Z</dcterms:modified>
</cp:coreProperties>
</file>