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9"/>
  </p:notesMasterIdLst>
  <p:sldIdLst>
    <p:sldId id="403" r:id="rId2"/>
    <p:sldId id="290" r:id="rId3"/>
    <p:sldId id="298" r:id="rId4"/>
    <p:sldId id="307" r:id="rId5"/>
    <p:sldId id="305" r:id="rId6"/>
    <p:sldId id="419" r:id="rId7"/>
    <p:sldId id="309" r:id="rId8"/>
    <p:sldId id="281" r:id="rId9"/>
    <p:sldId id="294" r:id="rId10"/>
    <p:sldId id="279" r:id="rId11"/>
    <p:sldId id="295" r:id="rId12"/>
    <p:sldId id="421" r:id="rId13"/>
    <p:sldId id="280" r:id="rId14"/>
    <p:sldId id="277" r:id="rId15"/>
    <p:sldId id="303" r:id="rId16"/>
    <p:sldId id="297" r:id="rId17"/>
    <p:sldId id="416" r:id="rId18"/>
    <p:sldId id="300" r:id="rId19"/>
    <p:sldId id="404" r:id="rId20"/>
    <p:sldId id="296" r:id="rId21"/>
    <p:sldId id="417" r:id="rId22"/>
    <p:sldId id="407" r:id="rId23"/>
    <p:sldId id="418" r:id="rId24"/>
    <p:sldId id="413" r:id="rId25"/>
    <p:sldId id="302" r:id="rId26"/>
    <p:sldId id="420" r:id="rId27"/>
    <p:sldId id="301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uli Black Roman" pitchFamily="2" charset="77"/>
      <p:bold r:id="rId34"/>
    </p:embeddedFont>
    <p:embeddedFont>
      <p:font typeface="Muli Bold Italic" pitchFamily="2" charset="77"/>
      <p:bold r:id="rId35"/>
      <p:italic r:id="rId36"/>
      <p:boldItalic r:id="rId37"/>
    </p:embeddedFont>
    <p:embeddedFont>
      <p:font typeface="Muli Bold Roman" pitchFamily="2" charset="77"/>
      <p:bold r:id="rId38"/>
    </p:embeddedFont>
    <p:embeddedFont>
      <p:font typeface="Muli Bold Roman" pitchFamily="2" charset="77"/>
      <p:bold r:id="rId38"/>
    </p:embeddedFont>
    <p:embeddedFont>
      <p:font typeface="Muli ExtraLight Roman" pitchFamily="2" charset="77"/>
      <p:regular r:id="rId39"/>
    </p:embeddedFont>
    <p:embeddedFont>
      <p:font typeface="Muli ExtraLight Roman" pitchFamily="2" charset="77"/>
      <p:regular r:id="rId39"/>
    </p:embeddedFont>
    <p:embeddedFont>
      <p:font typeface="Muli Italic" pitchFamily="2" charset="77"/>
      <p:italic r:id="rId40"/>
    </p:embeddedFont>
    <p:embeddedFont>
      <p:font typeface="Muli Light Italic" pitchFamily="2" charset="77"/>
      <p:italic r:id="rId41"/>
    </p:embeddedFont>
    <p:embeddedFont>
      <p:font typeface="Muli Light Roman" pitchFamily="2" charset="77"/>
      <p:regular r:id="rId42"/>
    </p:embeddedFont>
    <p:embeddedFont>
      <p:font typeface="Muli Light Roman" pitchFamily="2" charset="77"/>
      <p:regular r:id="rId42"/>
    </p:embeddedFont>
    <p:embeddedFont>
      <p:font typeface="Muli Regular Roman" pitchFamily="2" charset="77"/>
      <p:regular r:id="rId43"/>
    </p:embeddedFont>
    <p:embeddedFont>
      <p:font typeface="Muli Regular Roman" pitchFamily="2" charset="77"/>
      <p:regular r:id="rId43"/>
    </p:embeddedFont>
    <p:embeddedFont>
      <p:font typeface="MULI ROMAN" pitchFamily="2" charset="77"/>
      <p:regular r:id="rId44"/>
    </p:embeddedFont>
    <p:embeddedFont>
      <p:font typeface="Muli SemiBold Italic" pitchFamily="2" charset="77"/>
      <p:bold r:id="rId45"/>
      <p:italic r:id="rId46"/>
      <p:boldItalic r:id="rId47"/>
    </p:embeddedFont>
    <p:embeddedFont>
      <p:font typeface="Muli SemiBold Roman" pitchFamily="2" charset="77"/>
      <p:regular r:id="rId48"/>
      <p:bold r:id="rId49"/>
    </p:embeddedFont>
    <p:embeddedFont>
      <p:font typeface="Poppins" pitchFamily="2" charset="77"/>
      <p:regular r:id="rId50"/>
      <p:bold r:id="rId51"/>
      <p:italic r:id="rId52"/>
      <p:boldItalic r:id="rId53"/>
    </p:embeddedFont>
    <p:embeddedFont>
      <p:font typeface="Poppins Light" pitchFamily="2" charset="77"/>
      <p:regular r:id="rId54"/>
      <p:italic r:id="rId55"/>
    </p:embeddedFont>
    <p:embeddedFont>
      <p:font typeface="Poppins Medium" pitchFamily="2" charset="77"/>
      <p:regular r:id="rId56"/>
      <p:italic r:id="rId57"/>
    </p:embeddedFont>
    <p:embeddedFont>
      <p:font typeface="Poppins SemiBold" pitchFamily="2" charset="77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532"/>
    <a:srgbClr val="3181FF"/>
    <a:srgbClr val="7E6BFF"/>
    <a:srgbClr val="008EC5"/>
    <a:srgbClr val="00CFA0"/>
    <a:srgbClr val="6A58FF"/>
    <a:srgbClr val="7172EA"/>
    <a:srgbClr val="FF505C"/>
    <a:srgbClr val="EDEDED"/>
    <a:srgbClr val="00A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7026"/>
  </p:normalViewPr>
  <p:slideViewPr>
    <p:cSldViewPr snapToGrid="0">
      <p:cViewPr varScale="1">
        <p:scale>
          <a:sx n="108" d="100"/>
          <a:sy n="108" d="100"/>
        </p:scale>
        <p:origin x="120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61" Type="http://schemas.openxmlformats.org/officeDocument/2006/relationships/font" Target="fonts/font3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bba23df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dbba23df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des exemples visuels de ce qu’on fait (</a:t>
            </a:r>
            <a:r>
              <a:rPr lang="fr-FR" dirty="0" err="1"/>
              <a:t>mockups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271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315b9b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315b9b1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5091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240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0136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315b9b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315b9b1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 compléter</a:t>
            </a:r>
          </a:p>
        </p:txBody>
      </p:sp>
    </p:spTree>
    <p:extLst>
      <p:ext uri="{BB962C8B-B14F-4D97-AF65-F5344CB8AC3E}">
        <p14:creationId xmlns:p14="http://schemas.microsoft.com/office/powerpoint/2010/main" val="2038937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293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579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Juste pour exemple : en attente de </a:t>
            </a:r>
            <a:r>
              <a:rPr lang="fr-FR" dirty="0" err="1"/>
              <a:t>stats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98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256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315b9b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315b9b1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Slide à travailler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041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bba23df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dbba23df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4989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bba23df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dbba23df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38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bba23df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dbba23df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Manque « Faire de vos collaborateurs des ambassadeurs 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Ajouter une flèche pour le sens de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060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42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818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Rogner la fin de la vidéo</a:t>
            </a:r>
          </a:p>
        </p:txBody>
      </p:sp>
    </p:spTree>
    <p:extLst>
      <p:ext uri="{BB962C8B-B14F-4D97-AF65-F5344CB8AC3E}">
        <p14:creationId xmlns:p14="http://schemas.microsoft.com/office/powerpoint/2010/main" val="380005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4586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f315b9b1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f315b9b1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Texte non travaillé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827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ata letak Kustom" userDrawn="1">
  <p:cSld name="Slide simple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6200683">
            <a:off x="5347607" y="1431265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 userDrawn="1"/>
        </p:nvSpPr>
        <p:spPr>
          <a:xfrm>
            <a:off x="1" y="1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ata letak Kustom" preserve="1" userDrawn="1">
  <p:cSld name="5_Tata letak Kustom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6200683">
            <a:off x="5347607" y="1431265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 userDrawn="1"/>
        </p:nvSpPr>
        <p:spPr>
          <a:xfrm>
            <a:off x="1" y="1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16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ata letak Kustom" preserve="1" userDrawn="1">
  <p:cSld name="5_Tata letak Kustom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6200683">
            <a:off x="5347607" y="1431265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" y="1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39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" userDrawn="1">
  <p:cSld name="Slide responsive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/>
          <p:nvPr/>
        </p:nvSpPr>
        <p:spPr>
          <a:xfrm rot="6200683">
            <a:off x="4392866" y="1431265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2"/>
          <p:cNvSpPr/>
          <p:nvPr/>
        </p:nvSpPr>
        <p:spPr>
          <a:xfrm rot="6197711">
            <a:off x="9827281" y="-312875"/>
            <a:ext cx="2167963" cy="3113816"/>
          </a:xfrm>
          <a:custGeom>
            <a:avLst/>
            <a:gdLst/>
            <a:ahLst/>
            <a:cxnLst/>
            <a:rect l="l" t="t" r="r" b="b"/>
            <a:pathLst>
              <a:path w="2167662" h="3113383" extrusionOk="0">
                <a:moveTo>
                  <a:pt x="176232" y="3113383"/>
                </a:moveTo>
                <a:lnTo>
                  <a:pt x="0" y="2370482"/>
                </a:lnTo>
                <a:lnTo>
                  <a:pt x="121754" y="2339176"/>
                </a:lnTo>
                <a:cubicBezTo>
                  <a:pt x="864344" y="2108206"/>
                  <a:pt x="1403520" y="1415544"/>
                  <a:pt x="1403520" y="596951"/>
                </a:cubicBezTo>
                <a:cubicBezTo>
                  <a:pt x="1403520" y="471013"/>
                  <a:pt x="1390759" y="348057"/>
                  <a:pt x="1366458" y="229303"/>
                </a:cubicBezTo>
                <a:lnTo>
                  <a:pt x="1352812" y="176232"/>
                </a:lnTo>
                <a:lnTo>
                  <a:pt x="2095713" y="0"/>
                </a:lnTo>
                <a:lnTo>
                  <a:pt x="2115075" y="75302"/>
                </a:lnTo>
                <a:cubicBezTo>
                  <a:pt x="2149555" y="243799"/>
                  <a:pt x="2167662" y="418261"/>
                  <a:pt x="2167662" y="596951"/>
                </a:cubicBezTo>
                <a:cubicBezTo>
                  <a:pt x="2167662" y="1758438"/>
                  <a:pt x="1402635" y="2741245"/>
                  <a:pt x="348986" y="3068963"/>
                </a:cubicBezTo>
                <a:close/>
              </a:path>
            </a:pathLst>
          </a:cu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C0A8D36-A6AD-B348-A00F-2F689752A836}"/>
              </a:ext>
            </a:extLst>
          </p:cNvPr>
          <p:cNvSpPr/>
          <p:nvPr userDrawn="1"/>
        </p:nvSpPr>
        <p:spPr>
          <a:xfrm>
            <a:off x="7614691" y="2078609"/>
            <a:ext cx="7680308" cy="7680308"/>
          </a:xfrm>
          <a:prstGeom prst="ellipse">
            <a:avLst/>
          </a:prstGeom>
          <a:gradFill flip="none" rotWithShape="1">
            <a:gsLst>
              <a:gs pos="0">
                <a:srgbClr val="00CFA0"/>
              </a:gs>
              <a:gs pos="100000">
                <a:srgbClr val="00A6C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 preserve="1" userDrawn="1">
  <p:cSld name="1_Portfolio 2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/>
          <p:nvPr/>
        </p:nvSpPr>
        <p:spPr>
          <a:xfrm rot="6200683">
            <a:off x="5786213" y="1310241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3"/>
          <p:cNvSpPr/>
          <p:nvPr/>
        </p:nvSpPr>
        <p:spPr>
          <a:xfrm>
            <a:off x="2" y="2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56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 preserve="1" userDrawn="1">
  <p:cSld name="1_Portfolio 2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/>
          <p:nvPr/>
        </p:nvSpPr>
        <p:spPr>
          <a:xfrm rot="6200683">
            <a:off x="5786213" y="1310241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3"/>
          <p:cNvSpPr/>
          <p:nvPr/>
        </p:nvSpPr>
        <p:spPr>
          <a:xfrm>
            <a:off x="2" y="2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D613414-3DF6-B445-A63C-CD78115DDE88}"/>
              </a:ext>
            </a:extLst>
          </p:cNvPr>
          <p:cNvSpPr/>
          <p:nvPr userDrawn="1"/>
        </p:nvSpPr>
        <p:spPr>
          <a:xfrm>
            <a:off x="-3201761" y="3017846"/>
            <a:ext cx="7680308" cy="7680308"/>
          </a:xfrm>
          <a:prstGeom prst="ellipse">
            <a:avLst/>
          </a:prstGeom>
          <a:gradFill flip="none" rotWithShape="1">
            <a:gsLst>
              <a:gs pos="0">
                <a:srgbClr val="00CFA0"/>
              </a:gs>
              <a:gs pos="100000">
                <a:srgbClr val="00A6C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 dirty="0"/>
          </a:p>
        </p:txBody>
      </p:sp>
    </p:spTree>
    <p:extLst>
      <p:ext uri="{BB962C8B-B14F-4D97-AF65-F5344CB8AC3E}">
        <p14:creationId xmlns:p14="http://schemas.microsoft.com/office/powerpoint/2010/main" val="196677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 preserve="1" userDrawn="1">
  <p:cSld name="Slide Break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/>
          <p:nvPr/>
        </p:nvSpPr>
        <p:spPr>
          <a:xfrm rot="6200683">
            <a:off x="5786213" y="1310241"/>
            <a:ext cx="5176572" cy="5176572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3"/>
          <p:cNvSpPr/>
          <p:nvPr/>
        </p:nvSpPr>
        <p:spPr>
          <a:xfrm>
            <a:off x="2" y="2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EF9BA57-9713-3847-88C8-F7436B7FC5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" userDrawn="1">
  <p:cSld name="Portfolio 3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/>
          <p:nvPr/>
        </p:nvSpPr>
        <p:spPr>
          <a:xfrm rot="6200671">
            <a:off x="3901975" y="1615879"/>
            <a:ext cx="4757247" cy="4757247"/>
          </a:xfrm>
          <a:prstGeom prst="donut">
            <a:avLst>
              <a:gd name="adj" fmla="val 14761"/>
            </a:avLst>
          </a:prstGeom>
          <a:gradFill>
            <a:gsLst>
              <a:gs pos="0">
                <a:srgbClr val="F9FAFD">
                  <a:alpha val="71372"/>
                </a:srgbClr>
              </a:gs>
              <a:gs pos="41000">
                <a:srgbClr val="F9FAFD">
                  <a:alpha val="71372"/>
                </a:srgbClr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4"/>
          <p:cNvSpPr/>
          <p:nvPr/>
        </p:nvSpPr>
        <p:spPr>
          <a:xfrm>
            <a:off x="2" y="2"/>
            <a:ext cx="2856185" cy="2740527"/>
          </a:xfrm>
          <a:custGeom>
            <a:avLst/>
            <a:gdLst/>
            <a:ahLst/>
            <a:cxnLst/>
            <a:rect l="l" t="t" r="r" b="b"/>
            <a:pathLst>
              <a:path w="2856185" h="2740527" extrusionOk="0">
                <a:moveTo>
                  <a:pt x="1485923" y="0"/>
                </a:moveTo>
                <a:lnTo>
                  <a:pt x="2856185" y="0"/>
                </a:lnTo>
                <a:cubicBezTo>
                  <a:pt x="2856185" y="1513551"/>
                  <a:pt x="1629209" y="2740527"/>
                  <a:pt x="115658" y="2740527"/>
                </a:cubicBezTo>
                <a:lnTo>
                  <a:pt x="0" y="2734687"/>
                </a:lnTo>
                <a:lnTo>
                  <a:pt x="0" y="1364424"/>
                </a:lnTo>
                <a:lnTo>
                  <a:pt x="115659" y="1370264"/>
                </a:lnTo>
                <a:cubicBezTo>
                  <a:pt x="872435" y="1370264"/>
                  <a:pt x="1485923" y="756776"/>
                  <a:pt x="1485923" y="0"/>
                </a:cubicBezTo>
                <a:close/>
              </a:path>
            </a:pathLst>
          </a:custGeom>
          <a:gradFill>
            <a:gsLst>
              <a:gs pos="0">
                <a:srgbClr val="F9FAFD"/>
              </a:gs>
              <a:gs pos="100000">
                <a:srgbClr val="D8E2F3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6" r:id="rId3"/>
    <p:sldLayoutId id="2147483658" r:id="rId4"/>
    <p:sldLayoutId id="2147483664" r:id="rId5"/>
    <p:sldLayoutId id="2147483668" r:id="rId6"/>
    <p:sldLayoutId id="2147483665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em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emf"/><Relationship Id="rId11" Type="http://schemas.openxmlformats.org/officeDocument/2006/relationships/image" Target="../media/image8.png"/><Relationship Id="rId5" Type="http://schemas.openxmlformats.org/officeDocument/2006/relationships/image" Target="../media/image64.png"/><Relationship Id="rId10" Type="http://schemas.openxmlformats.org/officeDocument/2006/relationships/image" Target="../media/image69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.wdp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emf"/><Relationship Id="rId4" Type="http://schemas.openxmlformats.org/officeDocument/2006/relationships/image" Target="../media/image74.png"/><Relationship Id="rId9" Type="http://schemas.openxmlformats.org/officeDocument/2006/relationships/image" Target="../media/image79.jpeg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9" Type="http://schemas.openxmlformats.org/officeDocument/2006/relationships/image" Target="../media/image120.jpeg"/><Relationship Id="rId21" Type="http://schemas.openxmlformats.org/officeDocument/2006/relationships/image" Target="../media/image102.png"/><Relationship Id="rId34" Type="http://schemas.openxmlformats.org/officeDocument/2006/relationships/image" Target="../media/image115.png"/><Relationship Id="rId42" Type="http://schemas.openxmlformats.org/officeDocument/2006/relationships/image" Target="../media/image123.tiff"/><Relationship Id="rId47" Type="http://schemas.openxmlformats.org/officeDocument/2006/relationships/image" Target="../media/image128.jpeg"/><Relationship Id="rId7" Type="http://schemas.openxmlformats.org/officeDocument/2006/relationships/image" Target="../media/image88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7.pn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tiff"/><Relationship Id="rId11" Type="http://schemas.openxmlformats.org/officeDocument/2006/relationships/image" Target="../media/image92.tiff"/><Relationship Id="rId24" Type="http://schemas.openxmlformats.org/officeDocument/2006/relationships/image" Target="../media/image105.png"/><Relationship Id="rId32" Type="http://schemas.openxmlformats.org/officeDocument/2006/relationships/image" Target="../media/image113.tiff"/><Relationship Id="rId37" Type="http://schemas.openxmlformats.org/officeDocument/2006/relationships/image" Target="../media/image118.png"/><Relationship Id="rId40" Type="http://schemas.openxmlformats.org/officeDocument/2006/relationships/image" Target="../media/image121.png"/><Relationship Id="rId45" Type="http://schemas.openxmlformats.org/officeDocument/2006/relationships/image" Target="../media/image126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jpeg"/><Relationship Id="rId28" Type="http://schemas.openxmlformats.org/officeDocument/2006/relationships/image" Target="../media/image109.jpeg"/><Relationship Id="rId36" Type="http://schemas.openxmlformats.org/officeDocument/2006/relationships/image" Target="../media/image117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31" Type="http://schemas.openxmlformats.org/officeDocument/2006/relationships/image" Target="../media/image112.png"/><Relationship Id="rId44" Type="http://schemas.openxmlformats.org/officeDocument/2006/relationships/image" Target="../media/image125.png"/><Relationship Id="rId4" Type="http://schemas.openxmlformats.org/officeDocument/2006/relationships/image" Target="../media/image85.png"/><Relationship Id="rId9" Type="http://schemas.openxmlformats.org/officeDocument/2006/relationships/image" Target="../media/image90.jpeg"/><Relationship Id="rId14" Type="http://schemas.openxmlformats.org/officeDocument/2006/relationships/image" Target="../media/image95.png"/><Relationship Id="rId22" Type="http://schemas.openxmlformats.org/officeDocument/2006/relationships/image" Target="../media/image103.tiff"/><Relationship Id="rId27" Type="http://schemas.openxmlformats.org/officeDocument/2006/relationships/image" Target="../media/image108.png"/><Relationship Id="rId30" Type="http://schemas.openxmlformats.org/officeDocument/2006/relationships/image" Target="../media/image111.jpeg"/><Relationship Id="rId35" Type="http://schemas.openxmlformats.org/officeDocument/2006/relationships/image" Target="../media/image116.tiff"/><Relationship Id="rId43" Type="http://schemas.openxmlformats.org/officeDocument/2006/relationships/image" Target="../media/image124.png"/><Relationship Id="rId48" Type="http://schemas.openxmlformats.org/officeDocument/2006/relationships/image" Target="../media/image129.png"/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12" Type="http://schemas.openxmlformats.org/officeDocument/2006/relationships/image" Target="../media/image93.tiff"/><Relationship Id="rId17" Type="http://schemas.openxmlformats.org/officeDocument/2006/relationships/image" Target="../media/image98.jpe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png"/><Relationship Id="rId46" Type="http://schemas.openxmlformats.org/officeDocument/2006/relationships/image" Target="../media/image127.jpeg"/><Relationship Id="rId20" Type="http://schemas.openxmlformats.org/officeDocument/2006/relationships/image" Target="../media/image101.png"/><Relationship Id="rId41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emf"/><Relationship Id="rId7" Type="http://schemas.openxmlformats.org/officeDocument/2006/relationships/image" Target="../media/image2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6;p24">
            <a:extLst>
              <a:ext uri="{FF2B5EF4-FFF2-40B4-BE49-F238E27FC236}">
                <a16:creationId xmlns:a16="http://schemas.microsoft.com/office/drawing/2014/main" id="{C02C986B-8DC7-4F9C-BDA2-83E1B7B1D8EF}"/>
              </a:ext>
            </a:extLst>
          </p:cNvPr>
          <p:cNvSpPr txBox="1"/>
          <p:nvPr/>
        </p:nvSpPr>
        <p:spPr>
          <a:xfrm>
            <a:off x="717536" y="2493261"/>
            <a:ext cx="4823356" cy="106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fr-FR" sz="2400" dirty="0">
                <a:solidFill>
                  <a:srgbClr val="1F2532"/>
                </a:solidFill>
                <a:latin typeface="Poppins Medium" pitchFamily="2" charset="77"/>
                <a:ea typeface="Calibri"/>
                <a:cs typeface="Poppins Medium" pitchFamily="2" charset="77"/>
                <a:sym typeface="Calibri"/>
              </a:rPr>
              <a:t>Faites de vos </a:t>
            </a:r>
            <a:r>
              <a:rPr lang="fr-FR" sz="2400" dirty="0">
                <a:solidFill>
                  <a:srgbClr val="00CFA0"/>
                </a:solidFill>
                <a:latin typeface="Poppins Medium" pitchFamily="2" charset="77"/>
                <a:ea typeface="Calibri"/>
                <a:cs typeface="Poppins Medium" pitchFamily="2" charset="77"/>
                <a:sym typeface="Calibri"/>
              </a:rPr>
              <a:t>collaborateurs</a:t>
            </a:r>
            <a:r>
              <a:rPr lang="fr-FR" sz="2400" dirty="0">
                <a:solidFill>
                  <a:srgbClr val="1F2532"/>
                </a:solidFill>
                <a:latin typeface="Poppins Medium" pitchFamily="2" charset="77"/>
                <a:ea typeface="Calibri"/>
                <a:cs typeface="Poppins Medium" pitchFamily="2" charset="77"/>
                <a:sym typeface="Calibri"/>
              </a:rPr>
              <a:t> vos </a:t>
            </a:r>
            <a:r>
              <a:rPr lang="fr-FR" sz="2400" dirty="0">
                <a:solidFill>
                  <a:srgbClr val="00CFA0"/>
                </a:solidFill>
                <a:latin typeface="Poppins Medium" pitchFamily="2" charset="77"/>
                <a:ea typeface="Calibri"/>
                <a:cs typeface="Poppins Medium" pitchFamily="2" charset="77"/>
                <a:sym typeface="Calibri"/>
              </a:rPr>
              <a:t>meilleurs ambassadeurs</a:t>
            </a:r>
            <a:endParaRPr sz="3600" dirty="0">
              <a:solidFill>
                <a:srgbClr val="00CFA0"/>
              </a:solidFill>
              <a:latin typeface="Poppins Medium" pitchFamily="2" charset="77"/>
              <a:ea typeface="Calibri"/>
              <a:cs typeface="Poppins Medium" pitchFamily="2" charset="77"/>
              <a:sym typeface="Calibri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406780A-C076-1546-ABD8-6D61B365CCA4}"/>
              </a:ext>
            </a:extLst>
          </p:cNvPr>
          <p:cNvGrpSpPr/>
          <p:nvPr/>
        </p:nvGrpSpPr>
        <p:grpSpPr>
          <a:xfrm>
            <a:off x="858950" y="3727484"/>
            <a:ext cx="1327743" cy="406926"/>
            <a:chOff x="1949531" y="2226777"/>
            <a:chExt cx="995807" cy="305195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1A15405-BD4C-7F4E-9DD7-2CD797638A7B}"/>
                </a:ext>
              </a:extLst>
            </p:cNvPr>
            <p:cNvSpPr/>
            <p:nvPr/>
          </p:nvSpPr>
          <p:spPr>
            <a:xfrm>
              <a:off x="1949531" y="2226777"/>
              <a:ext cx="995807" cy="305195"/>
            </a:xfrm>
            <a:prstGeom prst="roundRect">
              <a:avLst/>
            </a:prstGeom>
            <a:gradFill>
              <a:gsLst>
                <a:gs pos="74000">
                  <a:srgbClr val="517AF5"/>
                </a:gs>
                <a:gs pos="0">
                  <a:srgbClr val="3181FF"/>
                </a:gs>
                <a:gs pos="100000">
                  <a:srgbClr val="7172EA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489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63F42C1-D808-194B-8D72-72567E244886}"/>
                </a:ext>
              </a:extLst>
            </p:cNvPr>
            <p:cNvSpPr txBox="1"/>
            <p:nvPr/>
          </p:nvSpPr>
          <p:spPr>
            <a:xfrm>
              <a:off x="1977834" y="2244249"/>
              <a:ext cx="9391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Muli SemiBold Roman" pitchFamily="2" charset="77"/>
                </a:rPr>
                <a:t>Cooptation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A514256-3A5F-0041-838E-B5A53754DB39}"/>
              </a:ext>
            </a:extLst>
          </p:cNvPr>
          <p:cNvGrpSpPr/>
          <p:nvPr/>
        </p:nvGrpSpPr>
        <p:grpSpPr>
          <a:xfrm>
            <a:off x="2254641" y="3727484"/>
            <a:ext cx="1709630" cy="406926"/>
            <a:chOff x="2996300" y="1838000"/>
            <a:chExt cx="1282222" cy="305195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7213C66-FB27-2149-AC63-13D4E73DA326}"/>
                </a:ext>
              </a:extLst>
            </p:cNvPr>
            <p:cNvSpPr/>
            <p:nvPr/>
          </p:nvSpPr>
          <p:spPr>
            <a:xfrm>
              <a:off x="2996300" y="1838000"/>
              <a:ext cx="1282222" cy="305195"/>
            </a:xfrm>
            <a:prstGeom prst="roundRect">
              <a:avLst/>
            </a:prstGeom>
            <a:gradFill>
              <a:gsLst>
                <a:gs pos="74000">
                  <a:srgbClr val="517AF5"/>
                </a:gs>
                <a:gs pos="0">
                  <a:srgbClr val="3181FF"/>
                </a:gs>
                <a:gs pos="100000">
                  <a:srgbClr val="7172EA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489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FDD0F60-3EE0-DE41-8194-A2C226DD9114}"/>
                </a:ext>
              </a:extLst>
            </p:cNvPr>
            <p:cNvSpPr txBox="1"/>
            <p:nvPr/>
          </p:nvSpPr>
          <p:spPr>
            <a:xfrm>
              <a:off x="3010316" y="1860061"/>
              <a:ext cx="12541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Muli SemiBold Roman" pitchFamily="2" charset="77"/>
                </a:rPr>
                <a:t>Mobilité Interne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C269E0F-EAE3-5344-AF27-582BFCFDD7EB}"/>
              </a:ext>
            </a:extLst>
          </p:cNvPr>
          <p:cNvGrpSpPr/>
          <p:nvPr/>
        </p:nvGrpSpPr>
        <p:grpSpPr>
          <a:xfrm>
            <a:off x="858950" y="4204593"/>
            <a:ext cx="2027670" cy="406926"/>
            <a:chOff x="576322" y="2189305"/>
            <a:chExt cx="1520753" cy="305195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03C07A5-565F-D848-9B5B-7CEF231794A0}"/>
                </a:ext>
              </a:extLst>
            </p:cNvPr>
            <p:cNvSpPr/>
            <p:nvPr/>
          </p:nvSpPr>
          <p:spPr>
            <a:xfrm>
              <a:off x="576322" y="2189305"/>
              <a:ext cx="1520753" cy="305195"/>
            </a:xfrm>
            <a:prstGeom prst="roundRect">
              <a:avLst/>
            </a:prstGeom>
            <a:gradFill>
              <a:gsLst>
                <a:gs pos="74000">
                  <a:srgbClr val="517AF5"/>
                </a:gs>
                <a:gs pos="0">
                  <a:srgbClr val="3181FF"/>
                </a:gs>
                <a:gs pos="100000">
                  <a:srgbClr val="7172EA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2489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BC61A3-24C4-A44E-8C26-58AD5D609220}"/>
                </a:ext>
              </a:extLst>
            </p:cNvPr>
            <p:cNvSpPr txBox="1"/>
            <p:nvPr/>
          </p:nvSpPr>
          <p:spPr>
            <a:xfrm>
              <a:off x="590338" y="2214945"/>
              <a:ext cx="149272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Muli SemiBold Roman" pitchFamily="2" charset="77"/>
                </a:rPr>
                <a:t>Marque Employeur</a:t>
              </a:r>
            </a:p>
          </p:txBody>
        </p:sp>
      </p:grpSp>
      <p:pic>
        <p:nvPicPr>
          <p:cNvPr id="20" name="Image 19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92D7E87B-237C-7544-8A37-1DE7858743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50" y="1826014"/>
            <a:ext cx="3202598" cy="50068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335269A-2AF2-1449-89FF-7F5082B2B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313" y="0"/>
            <a:ext cx="67805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EBF6E2DF-DD01-E64E-A421-A01749BDCAE0}"/>
              </a:ext>
            </a:extLst>
          </p:cNvPr>
          <p:cNvGrpSpPr/>
          <p:nvPr/>
        </p:nvGrpSpPr>
        <p:grpSpPr>
          <a:xfrm>
            <a:off x="696432" y="518517"/>
            <a:ext cx="5575633" cy="1936911"/>
            <a:chOff x="522324" y="776166"/>
            <a:chExt cx="4181725" cy="1452683"/>
          </a:xfrm>
        </p:grpSpPr>
        <p:sp>
          <p:nvSpPr>
            <p:cNvPr id="15" name="Google Shape;126;p24">
              <a:extLst>
                <a:ext uri="{FF2B5EF4-FFF2-40B4-BE49-F238E27FC236}">
                  <a16:creationId xmlns:a16="http://schemas.microsoft.com/office/drawing/2014/main" id="{6C5F57ED-8003-B140-AE49-16D8D87144DC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Les principales fonctionnalités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17;p23">
              <a:extLst>
                <a:ext uri="{FF2B5EF4-FFF2-40B4-BE49-F238E27FC236}">
                  <a16:creationId xmlns:a16="http://schemas.microsoft.com/office/drawing/2014/main" id="{FA9983DC-86D3-E14C-94E1-D7BF24CC5CCB}"/>
                </a:ext>
              </a:extLst>
            </p:cNvPr>
            <p:cNvSpPr txBox="1"/>
            <p:nvPr/>
          </p:nvSpPr>
          <p:spPr>
            <a:xfrm>
              <a:off x="522324" y="1111974"/>
              <a:ext cx="4181725" cy="111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Une expérience collaborateur et candidat unique et </a:t>
              </a:r>
              <a:r>
                <a:rPr lang="fr" sz="3200" dirty="0" err="1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différenciante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21" name="Google Shape;79;p19">
            <a:extLst>
              <a:ext uri="{FF2B5EF4-FFF2-40B4-BE49-F238E27FC236}">
                <a16:creationId xmlns:a16="http://schemas.microsoft.com/office/drawing/2014/main" id="{3C5CF274-EBAF-7946-B803-F90473FB5799}"/>
              </a:ext>
            </a:extLst>
          </p:cNvPr>
          <p:cNvSpPr txBox="1"/>
          <p:nvPr/>
        </p:nvSpPr>
        <p:spPr>
          <a:xfrm>
            <a:off x="696433" y="2994579"/>
            <a:ext cx="4916006" cy="59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SzPts val="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Adressez un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message de confiance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et misez sur la transparence.</a:t>
            </a:r>
          </a:p>
        </p:txBody>
      </p:sp>
      <p:sp>
        <p:nvSpPr>
          <p:cNvPr id="22" name="Google Shape;79;p19">
            <a:extLst>
              <a:ext uri="{FF2B5EF4-FFF2-40B4-BE49-F238E27FC236}">
                <a16:creationId xmlns:a16="http://schemas.microsoft.com/office/drawing/2014/main" id="{39CC31F6-E255-9C47-9EDA-601F2E3918B4}"/>
              </a:ext>
            </a:extLst>
          </p:cNvPr>
          <p:cNvSpPr txBox="1"/>
          <p:nvPr/>
        </p:nvSpPr>
        <p:spPr>
          <a:xfrm>
            <a:off x="696433" y="4067976"/>
            <a:ext cx="5167200" cy="93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SzPts val="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Grâce à un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workflow d’emails automatiques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, informez les candidats et les collaborateurs à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chaque étape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du processus de recrutement.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5BA243-D3D2-8C48-8DED-2B9A036CF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633" y="-1062056"/>
            <a:ext cx="6616367" cy="8376459"/>
          </a:xfrm>
          <a:prstGeom prst="rect">
            <a:avLst/>
          </a:prstGeom>
        </p:spPr>
      </p:pic>
      <p:pic>
        <p:nvPicPr>
          <p:cNvPr id="10" name="Image 9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5E2B9D63-21EC-2545-A816-F5E5D5D500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80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749471A6-50A0-3847-91EF-00A2AA9740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51481" cy="6858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9F820EE-2782-D241-9808-DA1F55F24432}"/>
              </a:ext>
            </a:extLst>
          </p:cNvPr>
          <p:cNvGrpSpPr/>
          <p:nvPr/>
        </p:nvGrpSpPr>
        <p:grpSpPr>
          <a:xfrm>
            <a:off x="5779801" y="591165"/>
            <a:ext cx="5997671" cy="1943041"/>
            <a:chOff x="522325" y="776166"/>
            <a:chExt cx="4498253" cy="1457281"/>
          </a:xfrm>
        </p:grpSpPr>
        <p:sp>
          <p:nvSpPr>
            <p:cNvPr id="19" name="Google Shape;126;p24">
              <a:extLst>
                <a:ext uri="{FF2B5EF4-FFF2-40B4-BE49-F238E27FC236}">
                  <a16:creationId xmlns:a16="http://schemas.microsoft.com/office/drawing/2014/main" id="{27CCE8A8-B12A-E646-B5BE-7055B64D0F56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Les principales fonctionnalités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17;p23">
              <a:extLst>
                <a:ext uri="{FF2B5EF4-FFF2-40B4-BE49-F238E27FC236}">
                  <a16:creationId xmlns:a16="http://schemas.microsoft.com/office/drawing/2014/main" id="{7CA7921F-8D57-5045-BA2F-02715A912597}"/>
                </a:ext>
              </a:extLst>
            </p:cNvPr>
            <p:cNvSpPr txBox="1"/>
            <p:nvPr/>
          </p:nvSpPr>
          <p:spPr>
            <a:xfrm>
              <a:off x="522325" y="1111974"/>
              <a:ext cx="4498253" cy="1121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Une communication à votre image et une animation de votre communauté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24" name="Google Shape;79;p19">
            <a:extLst>
              <a:ext uri="{FF2B5EF4-FFF2-40B4-BE49-F238E27FC236}">
                <a16:creationId xmlns:a16="http://schemas.microsoft.com/office/drawing/2014/main" id="{E12121AB-4A38-C64D-856E-A37F5DF6F27B}"/>
              </a:ext>
            </a:extLst>
          </p:cNvPr>
          <p:cNvSpPr txBox="1"/>
          <p:nvPr/>
        </p:nvSpPr>
        <p:spPr>
          <a:xfrm>
            <a:off x="6636688" y="3149992"/>
            <a:ext cx="4509597" cy="55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28594" indent="-228594">
              <a:buSzPts val="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Votre</a:t>
            </a:r>
            <a:r>
              <a:rPr lang="fr-FR" sz="1600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b="1" dirty="0">
                <a:solidFill>
                  <a:srgbClr val="3181FF"/>
                </a:solidFill>
                <a:latin typeface="Muli Bold Roman"/>
                <a:ea typeface="Muli Bold Roman"/>
                <a:cs typeface="Muli Bold Roman"/>
                <a:sym typeface="Muli"/>
              </a:rPr>
              <a:t>marque employeur à l’honneur 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dès la page de connexion</a:t>
            </a:r>
            <a:endParaRPr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sp>
        <p:nvSpPr>
          <p:cNvPr id="25" name="Google Shape;79;p19">
            <a:extLst>
              <a:ext uri="{FF2B5EF4-FFF2-40B4-BE49-F238E27FC236}">
                <a16:creationId xmlns:a16="http://schemas.microsoft.com/office/drawing/2014/main" id="{A0A016DD-9346-1545-9D86-D314580E20EE}"/>
              </a:ext>
            </a:extLst>
          </p:cNvPr>
          <p:cNvSpPr txBox="1"/>
          <p:nvPr/>
        </p:nvSpPr>
        <p:spPr>
          <a:xfrm>
            <a:off x="6636688" y="3963176"/>
            <a:ext cx="4879201" cy="804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28594" indent="-228594">
              <a:buSzPts val="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Des</a:t>
            </a:r>
            <a:r>
              <a:rPr lang="fr-FR" sz="1600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b="1" dirty="0">
                <a:solidFill>
                  <a:srgbClr val="3181FF"/>
                </a:solidFill>
                <a:latin typeface="Muli Bold Roman"/>
                <a:ea typeface="Muli Bold Roman"/>
                <a:cs typeface="Muli Bold Roman"/>
                <a:sym typeface="Muli"/>
              </a:rPr>
              <a:t>outils d’animation</a:t>
            </a:r>
            <a:r>
              <a:rPr lang="fr-FR" sz="1600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et de </a:t>
            </a:r>
            <a:r>
              <a:rPr lang="fr-FR" sz="1600" b="1" dirty="0" err="1">
                <a:solidFill>
                  <a:srgbClr val="3181FF"/>
                </a:solidFill>
                <a:latin typeface="Muli Bold Roman"/>
                <a:sym typeface="Muli"/>
              </a:rPr>
              <a:t>gamification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à votre disposition (Fil d’actualité, Newsletter, Badges, Niveaux de récompenses…)</a:t>
            </a:r>
            <a:endParaRPr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pic>
        <p:nvPicPr>
          <p:cNvPr id="16" name="Image 15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140AFFE6-3745-544E-8EBC-4A47AA3139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222" y="6196151"/>
            <a:ext cx="1492928" cy="23340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AD800D4-3044-DA4E-A75D-B567A4FDD21D}"/>
              </a:ext>
            </a:extLst>
          </p:cNvPr>
          <p:cNvGrpSpPr/>
          <p:nvPr/>
        </p:nvGrpSpPr>
        <p:grpSpPr>
          <a:xfrm>
            <a:off x="519731" y="467433"/>
            <a:ext cx="5513377" cy="5791385"/>
            <a:chOff x="721970" y="309094"/>
            <a:chExt cx="5798075" cy="608474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5BFC242-11C6-644F-81EB-72C7B782D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3150114"/>
              <a:ext cx="5001818" cy="3243727"/>
            </a:xfrm>
            <a:prstGeom prst="rect">
              <a:avLst/>
            </a:prstGeom>
            <a:effectLst>
              <a:outerShdw blurRad="782690" dist="209371" dir="2988255" sx="99984" sy="99984" algn="ctr" rotWithShape="0">
                <a:srgbClr val="000000">
                  <a:alpha val="10042"/>
                </a:srgb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893FA1F-F191-6448-A769-C0055E28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970" y="309094"/>
              <a:ext cx="5001815" cy="3243726"/>
            </a:xfrm>
            <a:prstGeom prst="rect">
              <a:avLst/>
            </a:prstGeom>
            <a:effectLst>
              <a:outerShdw blurRad="786486" dist="206411" dir="5400000" algn="ctr" rotWithShape="0">
                <a:srgbClr val="000000">
                  <a:alpha val="10061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0724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0796C85A-62EA-9F4F-A2BB-493BB47942AB}"/>
              </a:ext>
            </a:extLst>
          </p:cNvPr>
          <p:cNvSpPr txBox="1"/>
          <p:nvPr/>
        </p:nvSpPr>
        <p:spPr>
          <a:xfrm>
            <a:off x="1660473" y="252641"/>
            <a:ext cx="8871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300"/>
            </a:pPr>
            <a:r>
              <a:rPr lang="fr-FR" sz="2800" dirty="0" err="1">
                <a:solidFill>
                  <a:srgbClr val="00CFA0"/>
                </a:solidFill>
                <a:latin typeface="Poppins SemiBold"/>
                <a:cs typeface="Poppins SemiBold"/>
              </a:rPr>
              <a:t>Keycoopt</a:t>
            </a:r>
            <a:r>
              <a:rPr lang="fr-FR" sz="2800" dirty="0">
                <a:solidFill>
                  <a:srgbClr val="00CFA0"/>
                </a:solidFill>
                <a:latin typeface="Poppins SemiBold"/>
                <a:cs typeface="Poppins SemiBold"/>
              </a:rPr>
              <a:t> System</a:t>
            </a:r>
          </a:p>
          <a:p>
            <a:pPr algn="ctr">
              <a:buSzPts val="2300"/>
            </a:pPr>
            <a:r>
              <a:rPr lang="fr-FR" sz="2800" dirty="0">
                <a:solidFill>
                  <a:srgbClr val="00CFA0"/>
                </a:solidFill>
                <a:latin typeface="Poppins SemiBold"/>
                <a:cs typeface="Poppins SemiBold"/>
              </a:rPr>
              <a:t>se connecte à votre ATS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58F8BBD-4B24-B14F-8B26-A0E1E1C2531E}"/>
              </a:ext>
            </a:extLst>
          </p:cNvPr>
          <p:cNvSpPr txBox="1"/>
          <p:nvPr/>
        </p:nvSpPr>
        <p:spPr>
          <a:xfrm>
            <a:off x="2998331" y="1215419"/>
            <a:ext cx="6195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kern="1200" spc="-5" dirty="0">
                <a:solidFill>
                  <a:srgbClr val="1F2532"/>
                </a:solidFill>
                <a:latin typeface="MULI LIGHT ROMAN" pitchFamily="2" charset="77"/>
                <a:ea typeface="+mn-ea"/>
                <a:cs typeface="Calibri"/>
              </a:rPr>
              <a:t>En tant que recruteur, la gestion de vos annonces et de vos candidatures peut se faire directement depuis votre ATS</a:t>
            </a:r>
          </a:p>
        </p:txBody>
      </p:sp>
      <p:pic>
        <p:nvPicPr>
          <p:cNvPr id="17" name="Image 16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72D1428F-6AE1-1D46-BFB7-93BE1681A4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530" y="6196151"/>
            <a:ext cx="1492928" cy="233401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D2036A8-846D-ED45-B7B7-8BC2DA44ADE2}"/>
              </a:ext>
            </a:extLst>
          </p:cNvPr>
          <p:cNvGrpSpPr/>
          <p:nvPr/>
        </p:nvGrpSpPr>
        <p:grpSpPr>
          <a:xfrm>
            <a:off x="1038528" y="1619100"/>
            <a:ext cx="9372600" cy="4635036"/>
            <a:chOff x="1428750" y="1685755"/>
            <a:chExt cx="9372600" cy="4635036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1A40F2E-9551-BD41-A7E6-3ED322D59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8750" y="1685755"/>
              <a:ext cx="9372600" cy="4635036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A057123-DF6C-AE40-839E-BFC376F75E65}"/>
                </a:ext>
              </a:extLst>
            </p:cNvPr>
            <p:cNvGrpSpPr/>
            <p:nvPr/>
          </p:nvGrpSpPr>
          <p:grpSpPr>
            <a:xfrm>
              <a:off x="2138526" y="2717520"/>
              <a:ext cx="1007732" cy="2990568"/>
              <a:chOff x="2114461" y="2349224"/>
              <a:chExt cx="1049845" cy="3115545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6D7CBD1-036C-D24F-A6A3-A5A5CD66CD43}"/>
                  </a:ext>
                </a:extLst>
              </p:cNvPr>
              <p:cNvSpPr txBox="1"/>
              <p:nvPr/>
            </p:nvSpPr>
            <p:spPr>
              <a:xfrm>
                <a:off x="2473128" y="5085114"/>
                <a:ext cx="324128" cy="379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Poppins" pitchFamily="2" charset="77"/>
                    <a:cs typeface="Poppins" pitchFamily="2" charset="77"/>
                  </a:rPr>
                  <a:t>…</a:t>
                </a:r>
              </a:p>
            </p:txBody>
          </p:sp>
          <p:pic>
            <p:nvPicPr>
              <p:cNvPr id="19" name="Picture 2" descr="Nouveau Membre Patronage : TalentSoft | CCI France Pays-Bas">
                <a:extLst>
                  <a:ext uri="{FF2B5EF4-FFF2-40B4-BE49-F238E27FC236}">
                    <a16:creationId xmlns:a16="http://schemas.microsoft.com/office/drawing/2014/main" id="{B203292F-4D22-5B4E-B962-270F5419B4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044" y="2609730"/>
                <a:ext cx="798679" cy="424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Sign in">
                <a:extLst>
                  <a:ext uri="{FF2B5EF4-FFF2-40B4-BE49-F238E27FC236}">
                    <a16:creationId xmlns:a16="http://schemas.microsoft.com/office/drawing/2014/main" id="{1A099B1B-C85D-0949-B61E-CC498F9067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918" y="2977496"/>
                <a:ext cx="1018932" cy="197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0" descr="EOLIA SOFTWARE LYON">
                <a:extLst>
                  <a:ext uri="{FF2B5EF4-FFF2-40B4-BE49-F238E27FC236}">
                    <a16:creationId xmlns:a16="http://schemas.microsoft.com/office/drawing/2014/main" id="{77DFD863-7447-5F48-AB92-E5AD2942A6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8862" y="4321797"/>
                <a:ext cx="481044" cy="286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16">
                <a:extLst>
                  <a:ext uri="{FF2B5EF4-FFF2-40B4-BE49-F238E27FC236}">
                    <a16:creationId xmlns:a16="http://schemas.microsoft.com/office/drawing/2014/main" id="{2EE4C3E9-CA0E-8D4C-A621-C48CB1CE5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9876" y="3818629"/>
                <a:ext cx="799015" cy="196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8">
                <a:extLst>
                  <a:ext uri="{FF2B5EF4-FFF2-40B4-BE49-F238E27FC236}">
                    <a16:creationId xmlns:a16="http://schemas.microsoft.com/office/drawing/2014/main" id="{EEBF4622-3DC3-DB4C-8F86-A318E3DDF3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9258" y="4142093"/>
                <a:ext cx="920251" cy="87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Outil de gestion de candidature innovant - TalentView">
                <a:extLst>
                  <a:ext uri="{FF2B5EF4-FFF2-40B4-BE49-F238E27FC236}">
                    <a16:creationId xmlns:a16="http://schemas.microsoft.com/office/drawing/2014/main" id="{FF14AACC-8E03-D04B-9CC0-96BA53C89B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4461" y="4624265"/>
                <a:ext cx="1049845" cy="260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Logiciel cabinets - Tool4staffing - Logiciel cabinets de recrutement">
                <a:extLst>
                  <a:ext uri="{FF2B5EF4-FFF2-40B4-BE49-F238E27FC236}">
                    <a16:creationId xmlns:a16="http://schemas.microsoft.com/office/drawing/2014/main" id="{F15A3960-0557-5F46-B726-8EA4A068FF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6013" y="3565581"/>
                <a:ext cx="846742" cy="180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Image 4" descr="Une image contenant texte, signe&#10;&#10;Description générée automatiquement">
                <a:extLst>
                  <a:ext uri="{FF2B5EF4-FFF2-40B4-BE49-F238E27FC236}">
                    <a16:creationId xmlns:a16="http://schemas.microsoft.com/office/drawing/2014/main" id="{4FF5FBED-ABF6-0542-8A4D-F764E888B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6242" y="4950192"/>
                <a:ext cx="666284" cy="230062"/>
              </a:xfrm>
              <a:prstGeom prst="rect">
                <a:avLst/>
              </a:prstGeom>
            </p:spPr>
          </p:pic>
          <p:pic>
            <p:nvPicPr>
              <p:cNvPr id="2050" name="Picture 2" descr="Lumesse TalentLink - Dernière Version Pour Android - Télécharger L&amp;#39;apk">
                <a:extLst>
                  <a:ext uri="{FF2B5EF4-FFF2-40B4-BE49-F238E27FC236}">
                    <a16:creationId xmlns:a16="http://schemas.microsoft.com/office/drawing/2014/main" id="{AB7DA417-406B-6B42-A533-92F22DB93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364468" y="3155788"/>
                <a:ext cx="549832" cy="345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4" descr="Workday | Services de santé Medavie">
                <a:extLst>
                  <a:ext uri="{FF2B5EF4-FFF2-40B4-BE49-F238E27FC236}">
                    <a16:creationId xmlns:a16="http://schemas.microsoft.com/office/drawing/2014/main" id="{22DBEA88-0AD1-B449-8BCB-DD4F678A57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319213" y="2349224"/>
                <a:ext cx="640342" cy="278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94897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7C24054-1370-B143-B386-5AF3EE422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43FDDF-BD34-9342-B1C6-8F02BA9B5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03" y="1802690"/>
            <a:ext cx="2697673" cy="465759"/>
          </a:xfrm>
          <a:prstGeom prst="rect">
            <a:avLst/>
          </a:prstGeom>
        </p:spPr>
      </p:pic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2E14E818-F575-6D45-9957-2F356DC8D3E3}"/>
              </a:ext>
            </a:extLst>
          </p:cNvPr>
          <p:cNvSpPr txBox="1"/>
          <p:nvPr/>
        </p:nvSpPr>
        <p:spPr>
          <a:xfrm>
            <a:off x="696431" y="2568325"/>
            <a:ext cx="4475176" cy="150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2300"/>
            </a:pPr>
            <a:r>
              <a:rPr lang="fr-FR"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Plus qu’un outil, </a:t>
            </a:r>
          </a:p>
          <a:p>
            <a:pPr lvl="0">
              <a:buSzPts val="2300"/>
            </a:pPr>
            <a:r>
              <a:rPr lang="fr-FR"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un service complet pour nos clients !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D5FD9C8-3F77-9A43-8598-DB279005EB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998" y="243839"/>
            <a:ext cx="8421645" cy="84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17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9EAADF9-09CC-8A4F-BC6E-2B9066476E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49" y="0"/>
            <a:ext cx="6838951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3B87EC-5708-AF4C-B7EC-2553FB9BF6C8}"/>
              </a:ext>
            </a:extLst>
          </p:cNvPr>
          <p:cNvSpPr txBox="1"/>
          <p:nvPr/>
        </p:nvSpPr>
        <p:spPr>
          <a:xfrm>
            <a:off x="8063789" y="935657"/>
            <a:ext cx="5500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Avant le lancement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EAACFD-1640-644A-9D39-43DC60C8CA46}"/>
              </a:ext>
            </a:extLst>
          </p:cNvPr>
          <p:cNvSpPr txBox="1"/>
          <p:nvPr/>
        </p:nvSpPr>
        <p:spPr>
          <a:xfrm>
            <a:off x="7360341" y="3081170"/>
            <a:ext cx="363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Pendant le lancement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9EE4EE-EE39-E744-A9D7-0227CA9BBCF3}"/>
              </a:ext>
            </a:extLst>
          </p:cNvPr>
          <p:cNvSpPr txBox="1"/>
          <p:nvPr/>
        </p:nvSpPr>
        <p:spPr>
          <a:xfrm>
            <a:off x="6563964" y="4982116"/>
            <a:ext cx="322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Après le lancement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7CF91BE-5E29-A74C-A4E1-E501C294DBD5}"/>
              </a:ext>
            </a:extLst>
          </p:cNvPr>
          <p:cNvGrpSpPr/>
          <p:nvPr/>
        </p:nvGrpSpPr>
        <p:grpSpPr>
          <a:xfrm>
            <a:off x="696433" y="518517"/>
            <a:ext cx="5289568" cy="1936911"/>
            <a:chOff x="522325" y="776166"/>
            <a:chExt cx="3967176" cy="1452683"/>
          </a:xfrm>
        </p:grpSpPr>
        <p:sp>
          <p:nvSpPr>
            <p:cNvPr id="18" name="Google Shape;126;p24">
              <a:extLst>
                <a:ext uri="{FF2B5EF4-FFF2-40B4-BE49-F238E27FC236}">
                  <a16:creationId xmlns:a16="http://schemas.microsoft.com/office/drawing/2014/main" id="{CADF035A-F390-1F45-A911-42905D32CFC3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Accompagnement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7;p23">
              <a:extLst>
                <a:ext uri="{FF2B5EF4-FFF2-40B4-BE49-F238E27FC236}">
                  <a16:creationId xmlns:a16="http://schemas.microsoft.com/office/drawing/2014/main" id="{D2B0D708-4727-6743-8CE5-356D2A1B00F5}"/>
                </a:ext>
              </a:extLst>
            </p:cNvPr>
            <p:cNvSpPr txBox="1"/>
            <p:nvPr/>
          </p:nvSpPr>
          <p:spPr>
            <a:xfrm>
              <a:off x="522325" y="1111974"/>
              <a:ext cx="3967176" cy="111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Un chef de projet dédié à la réussite de votre stratégie 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71E7C7D-A24C-994E-A54F-4DE8D962943A}"/>
              </a:ext>
            </a:extLst>
          </p:cNvPr>
          <p:cNvSpPr txBox="1"/>
          <p:nvPr/>
        </p:nvSpPr>
        <p:spPr>
          <a:xfrm>
            <a:off x="1967001" y="4489276"/>
            <a:ext cx="2056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latin typeface="MULI BOLD ROMAN" pitchFamily="2" charset="77"/>
              </a:rPr>
              <a:t>Nos chefs de projet</a:t>
            </a:r>
          </a:p>
          <a:p>
            <a:pPr algn="ctr"/>
            <a:r>
              <a:rPr lang="fr-FR" sz="1600" dirty="0" err="1">
                <a:latin typeface="Muli Regular Roman" pitchFamily="2" charset="77"/>
              </a:rPr>
              <a:t>Keycoopt</a:t>
            </a:r>
            <a:r>
              <a:rPr lang="fr-FR" sz="1600" dirty="0">
                <a:latin typeface="Muli Regular Roman" pitchFamily="2" charset="77"/>
              </a:rPr>
              <a:t> System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8637CC-BCAD-C441-89E6-9BDB64AFCF44}"/>
              </a:ext>
            </a:extLst>
          </p:cNvPr>
          <p:cNvSpPr txBox="1"/>
          <p:nvPr/>
        </p:nvSpPr>
        <p:spPr>
          <a:xfrm>
            <a:off x="8063789" y="1397322"/>
            <a:ext cx="3781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Conseils pour la mise en place de votre programme de Cooptation / Mobilité interne | Personnalisation de votre plateforme | Formation à l’outil | </a:t>
            </a:r>
          </a:p>
          <a:p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Phase de test | Coordination projet |</a:t>
            </a:r>
          </a:p>
          <a:p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Aide pour la communication de lancement | Intégration à votre ATS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F98AC3-4C68-4343-8DF8-BB79C9AD689E}"/>
              </a:ext>
            </a:extLst>
          </p:cNvPr>
          <p:cNvSpPr txBox="1"/>
          <p:nvPr/>
        </p:nvSpPr>
        <p:spPr>
          <a:xfrm>
            <a:off x="7360341" y="3523048"/>
            <a:ext cx="4484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Onboarding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des membres | Conseils et présence pour l’événement de lancement | Contrôle Qualité et Technique | 1er bilan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A498769-A184-6E4A-B941-45EBCEFD17B3}"/>
              </a:ext>
            </a:extLst>
          </p:cNvPr>
          <p:cNvSpPr txBox="1"/>
          <p:nvPr/>
        </p:nvSpPr>
        <p:spPr>
          <a:xfrm>
            <a:off x="6563963" y="5443781"/>
            <a:ext cx="5352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Partage des best practices | Conseil en animation de communauté | </a:t>
            </a:r>
          </a:p>
          <a:p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Suivi des </a:t>
            </a:r>
            <a:r>
              <a:rPr lang="fr-FR" sz="1200" dirty="0" err="1">
                <a:solidFill>
                  <a:schemeClr val="bg1"/>
                </a:solidFill>
                <a:latin typeface="Muli Regular Roman" pitchFamily="2" charset="77"/>
              </a:rPr>
              <a:t>Kpis</a:t>
            </a:r>
            <a:r>
              <a:rPr lang="fr-FR" sz="1200" dirty="0">
                <a:solidFill>
                  <a:schemeClr val="bg1"/>
                </a:solidFill>
                <a:latin typeface="Muli Regular Roman" pitchFamily="2" charset="77"/>
              </a:rPr>
              <a:t> et recommandations | Club Utilisateurs | Formation en continu des équipes | Bilan régulier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6709F0-4FE3-C141-8A82-FAF861555F51}"/>
              </a:ext>
            </a:extLst>
          </p:cNvPr>
          <p:cNvSpPr txBox="1"/>
          <p:nvPr/>
        </p:nvSpPr>
        <p:spPr>
          <a:xfrm>
            <a:off x="7210300" y="1183386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F2532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FF3BF2E-7357-1346-840C-302243E7D04E}"/>
              </a:ext>
            </a:extLst>
          </p:cNvPr>
          <p:cNvSpPr txBox="1"/>
          <p:nvPr/>
        </p:nvSpPr>
        <p:spPr>
          <a:xfrm>
            <a:off x="6436370" y="3235886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F2532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024F6A1-EDB5-AE4C-B590-9FFB55B78E96}"/>
              </a:ext>
            </a:extLst>
          </p:cNvPr>
          <p:cNvSpPr txBox="1"/>
          <p:nvPr/>
        </p:nvSpPr>
        <p:spPr>
          <a:xfrm>
            <a:off x="5694690" y="526464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F2532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pic>
        <p:nvPicPr>
          <p:cNvPr id="28" name="Image 27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E745A058-664B-374E-A488-30D798585A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pic>
        <p:nvPicPr>
          <p:cNvPr id="9" name="Image 8" descr="Une image contenant personne, intérieur, mur, fenêtre&#10;&#10;Description générée automatiquement">
            <a:extLst>
              <a:ext uri="{FF2B5EF4-FFF2-40B4-BE49-F238E27FC236}">
                <a16:creationId xmlns:a16="http://schemas.microsoft.com/office/drawing/2014/main" id="{427F1087-58B4-7C40-8E88-7271C95316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33" y="3081170"/>
            <a:ext cx="1251667" cy="1251667"/>
          </a:xfrm>
          <a:prstGeom prst="ellipse">
            <a:avLst/>
          </a:prstGeom>
          <a:effectLst>
            <a:outerShdw blurRad="165100" dist="63500" dir="3660000" algn="ctr" rotWithShape="0">
              <a:srgbClr val="000000">
                <a:alpha val="24000"/>
              </a:srgbClr>
            </a:outerShdw>
          </a:effectLst>
        </p:spPr>
      </p:pic>
      <p:pic>
        <p:nvPicPr>
          <p:cNvPr id="1026" name="Picture 2" descr="Alexis">
            <a:extLst>
              <a:ext uri="{FF2B5EF4-FFF2-40B4-BE49-F238E27FC236}">
                <a16:creationId xmlns:a16="http://schemas.microsoft.com/office/drawing/2014/main" id="{72E2BC78-5BCD-C445-8572-F1CBC19C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888" y="3081170"/>
            <a:ext cx="1251667" cy="1251667"/>
          </a:xfrm>
          <a:prstGeom prst="ellipse">
            <a:avLst/>
          </a:prstGeom>
          <a:noFill/>
          <a:effectLst>
            <a:outerShdw blurRad="165100" dist="63500" dir="3660000" algn="ctr" rotWithShape="0">
              <a:srgbClr val="000000">
                <a:alpha val="2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Angélique-Xavier">
            <a:extLst>
              <a:ext uri="{FF2B5EF4-FFF2-40B4-BE49-F238E27FC236}">
                <a16:creationId xmlns:a16="http://schemas.microsoft.com/office/drawing/2014/main" id="{09AAE334-D2FF-174B-9723-EEAA97A7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561" y="3081170"/>
            <a:ext cx="1251667" cy="1251667"/>
          </a:xfrm>
          <a:prstGeom prst="ellipse">
            <a:avLst/>
          </a:prstGeom>
          <a:noFill/>
          <a:effectLst>
            <a:outerShdw blurRad="173001" dist="67201" dir="3671683" algn="ctr" rotWithShape="0">
              <a:srgbClr val="000000">
                <a:alpha val="2355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personne, fenêtre&#10;&#10;Description générée automatiquement">
            <a:extLst>
              <a:ext uri="{FF2B5EF4-FFF2-40B4-BE49-F238E27FC236}">
                <a16:creationId xmlns:a16="http://schemas.microsoft.com/office/drawing/2014/main" id="{321CC4A3-D9CA-4D48-B645-BECCD22751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166" y="3081170"/>
            <a:ext cx="1251667" cy="1251667"/>
          </a:xfrm>
          <a:prstGeom prst="ellipse">
            <a:avLst/>
          </a:prstGeom>
          <a:effectLst>
            <a:outerShdw blurRad="165100" dist="63500" dir="3660000" algn="ctr" rotWithShape="0">
              <a:srgbClr val="000000">
                <a:alpha val="2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12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70923CA-26A2-FC45-9808-4530BF6422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CDF13B-9F17-4944-8422-14FDCAD3D1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6080"/>
            <a:ext cx="12192000" cy="520192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1F15AC4-E0FF-2D48-A36B-1513267D7C07}"/>
              </a:ext>
            </a:extLst>
          </p:cNvPr>
          <p:cNvGrpSpPr/>
          <p:nvPr/>
        </p:nvGrpSpPr>
        <p:grpSpPr>
          <a:xfrm>
            <a:off x="1921312" y="279756"/>
            <a:ext cx="8349376" cy="1411884"/>
            <a:chOff x="-483336" y="776166"/>
            <a:chExt cx="6262032" cy="1058913"/>
          </a:xfrm>
        </p:grpSpPr>
        <p:sp>
          <p:nvSpPr>
            <p:cNvPr id="11" name="Google Shape;126;p24">
              <a:extLst>
                <a:ext uri="{FF2B5EF4-FFF2-40B4-BE49-F238E27FC236}">
                  <a16:creationId xmlns:a16="http://schemas.microsoft.com/office/drawing/2014/main" id="{5B6E5C89-9885-7448-B492-41348B0C4175}"/>
                </a:ext>
              </a:extLst>
            </p:cNvPr>
            <p:cNvSpPr txBox="1"/>
            <p:nvPr/>
          </p:nvSpPr>
          <p:spPr>
            <a:xfrm>
              <a:off x="817980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Accompagnement</a:t>
              </a:r>
              <a:endParaRPr sz="1600" b="1" dirty="0">
                <a:solidFill>
                  <a:schemeClr val="bg1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7;p23">
              <a:extLst>
                <a:ext uri="{FF2B5EF4-FFF2-40B4-BE49-F238E27FC236}">
                  <a16:creationId xmlns:a16="http://schemas.microsoft.com/office/drawing/2014/main" id="{3621052F-1BBC-394C-A7BC-D466BD11EF97}"/>
                </a:ext>
              </a:extLst>
            </p:cNvPr>
            <p:cNvSpPr txBox="1"/>
            <p:nvPr/>
          </p:nvSpPr>
          <p:spPr>
            <a:xfrm>
              <a:off x="-483336" y="1111974"/>
              <a:ext cx="6262032" cy="723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algn="ctr">
                <a:buSzPts val="2300"/>
              </a:pPr>
              <a:r>
                <a:rPr lang="fr" sz="3200" dirty="0">
                  <a:solidFill>
                    <a:schemeClr val="bg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Une équipe marketing pour vous aider à communiquer sur votre programme</a:t>
              </a:r>
              <a:endParaRPr sz="32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33ACA5B-6A5B-BC4D-922F-1C4DFDA9760A}"/>
              </a:ext>
            </a:extLst>
          </p:cNvPr>
          <p:cNvGrpSpPr/>
          <p:nvPr/>
        </p:nvGrpSpPr>
        <p:grpSpPr>
          <a:xfrm>
            <a:off x="1004242" y="2166415"/>
            <a:ext cx="10183509" cy="3964085"/>
            <a:chOff x="896024" y="2166415"/>
            <a:chExt cx="10183509" cy="3964085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10ED9B2F-1970-4140-9DCF-6A25293987DA}"/>
                </a:ext>
              </a:extLst>
            </p:cNvPr>
            <p:cNvGrpSpPr/>
            <p:nvPr/>
          </p:nvGrpSpPr>
          <p:grpSpPr>
            <a:xfrm>
              <a:off x="896024" y="2166415"/>
              <a:ext cx="6380730" cy="3964085"/>
              <a:chOff x="3428607" y="2107346"/>
              <a:chExt cx="5345067" cy="3320670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F58A49A3-8281-A44D-AE88-180E8CE08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0047" y="2839157"/>
                <a:ext cx="1723627" cy="2357487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21D7FDCB-F2FF-414F-9DCB-262CD23B9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8607" y="2839157"/>
                <a:ext cx="1723627" cy="2357487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7B1829BE-FFD5-3443-809E-8A43C3EA5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2081" y="2107346"/>
                <a:ext cx="2427837" cy="3320670"/>
              </a:xfrm>
              <a:prstGeom prst="rect">
                <a:avLst/>
              </a:prstGeom>
            </p:spPr>
          </p:pic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D28EE02-AE1F-E645-92F7-B149E8A17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5042" y="2710553"/>
              <a:ext cx="3074491" cy="3074491"/>
            </a:xfrm>
            <a:prstGeom prst="rect">
              <a:avLst/>
            </a:prstGeom>
            <a:effectLst>
              <a:outerShdw blurRad="393700" dist="63500" dir="3000000" algn="ctr" rotWithShape="0">
                <a:srgbClr val="000000">
                  <a:alpha val="31000"/>
                </a:srgbClr>
              </a:outerShdw>
            </a:effectLst>
          </p:spPr>
        </p:pic>
      </p:grpSp>
      <p:pic>
        <p:nvPicPr>
          <p:cNvPr id="16" name="Image 15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097AB4B6-E722-3646-B6D8-5F5B946ACC0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534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15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F1F278D-8148-FA44-B474-5F82D85DF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969" y="0"/>
            <a:ext cx="5301031" cy="6858000"/>
          </a:xfrm>
          <a:prstGeom prst="rect">
            <a:avLst/>
          </a:prstGeom>
        </p:spPr>
      </p:pic>
      <p:sp>
        <p:nvSpPr>
          <p:cNvPr id="15" name="Google Shape;79;p19">
            <a:extLst>
              <a:ext uri="{FF2B5EF4-FFF2-40B4-BE49-F238E27FC236}">
                <a16:creationId xmlns:a16="http://schemas.microsoft.com/office/drawing/2014/main" id="{A7ED9046-0383-824C-9800-2A55CD7AE283}"/>
              </a:ext>
            </a:extLst>
          </p:cNvPr>
          <p:cNvSpPr txBox="1"/>
          <p:nvPr/>
        </p:nvSpPr>
        <p:spPr>
          <a:xfrm>
            <a:off x="696434" y="3621794"/>
            <a:ext cx="4509597" cy="55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28594" indent="-228594">
              <a:buSzPts val="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Impliquez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tous les acteurs 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de votre écosystème</a:t>
            </a:r>
            <a:endParaRPr lang="fr-FR"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sp>
        <p:nvSpPr>
          <p:cNvPr id="16" name="Google Shape;79;p19">
            <a:extLst>
              <a:ext uri="{FF2B5EF4-FFF2-40B4-BE49-F238E27FC236}">
                <a16:creationId xmlns:a16="http://schemas.microsoft.com/office/drawing/2014/main" id="{718742FB-4244-E54D-814D-33C25BDD6F43}"/>
              </a:ext>
            </a:extLst>
          </p:cNvPr>
          <p:cNvSpPr txBox="1"/>
          <p:nvPr/>
        </p:nvSpPr>
        <p:spPr>
          <a:xfrm>
            <a:off x="696434" y="4451889"/>
            <a:ext cx="4509597" cy="55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28594" indent="-228594">
              <a:buSzPts val="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Pour en faire le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1</a:t>
            </a:r>
            <a:r>
              <a:rPr lang="fr-FR" sz="1600" b="1" baseline="30000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er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 levier de votre développement</a:t>
            </a:r>
            <a:endParaRPr lang="fr-FR" sz="1067" b="1" dirty="0">
              <a:solidFill>
                <a:srgbClr val="3181FF"/>
              </a:solidFill>
              <a:latin typeface="Muli Bold Roman" pitchFamily="2" charset="77"/>
              <a:ea typeface="Muli Bold Roman"/>
              <a:cs typeface="Muli Bold Roman"/>
              <a:sym typeface="Muli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E9A2EEE-E9AC-C84D-A3E4-61065078FAD0}"/>
              </a:ext>
            </a:extLst>
          </p:cNvPr>
          <p:cNvGrpSpPr/>
          <p:nvPr/>
        </p:nvGrpSpPr>
        <p:grpSpPr>
          <a:xfrm>
            <a:off x="6493133" y="4364699"/>
            <a:ext cx="3676598" cy="724420"/>
            <a:chOff x="6528759" y="4285484"/>
            <a:chExt cx="3676598" cy="72442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93C481F-4BF9-974F-9ACE-B587144FDE88}"/>
                </a:ext>
              </a:extLst>
            </p:cNvPr>
            <p:cNvSpPr/>
            <p:nvPr/>
          </p:nvSpPr>
          <p:spPr>
            <a:xfrm>
              <a:off x="6528759" y="4285484"/>
              <a:ext cx="724420" cy="724420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DEDED"/>
              </a:solidFill>
            </a:ln>
            <a:effectLst>
              <a:outerShdw blurRad="114300" dist="25400" dir="2220000" sx="81000" sy="81000" rotWithShape="0">
                <a:srgbClr val="000000">
                  <a:alpha val="30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89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0002AF4-14F9-D84A-866F-2EFC0213DE01}"/>
                </a:ext>
              </a:extLst>
            </p:cNvPr>
            <p:cNvSpPr txBox="1"/>
            <p:nvPr/>
          </p:nvSpPr>
          <p:spPr>
            <a:xfrm>
              <a:off x="7594867" y="4432250"/>
              <a:ext cx="26104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>
                  <a:solidFill>
                    <a:schemeClr val="bg1"/>
                  </a:solidFill>
                  <a:latin typeface="Poppins SemiBold" pitchFamily="2" charset="77"/>
                  <a:cs typeface="Poppins SemiBold" pitchFamily="2" charset="77"/>
                </a:rPr>
                <a:t>Vos fournisseurs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1E8EE16-DE96-D343-85BF-5460556C2E46}"/>
              </a:ext>
            </a:extLst>
          </p:cNvPr>
          <p:cNvGrpSpPr/>
          <p:nvPr/>
        </p:nvGrpSpPr>
        <p:grpSpPr>
          <a:xfrm>
            <a:off x="696433" y="514175"/>
            <a:ext cx="5667617" cy="1936911"/>
            <a:chOff x="522324" y="776166"/>
            <a:chExt cx="4250713" cy="1452683"/>
          </a:xfrm>
        </p:grpSpPr>
        <p:sp>
          <p:nvSpPr>
            <p:cNvPr id="24" name="Google Shape;126;p24">
              <a:extLst>
                <a:ext uri="{FF2B5EF4-FFF2-40B4-BE49-F238E27FC236}">
                  <a16:creationId xmlns:a16="http://schemas.microsoft.com/office/drawing/2014/main" id="{6796D27A-ABB2-C441-AFC7-D1A04B698873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Notre ambition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17;p23">
              <a:extLst>
                <a:ext uri="{FF2B5EF4-FFF2-40B4-BE49-F238E27FC236}">
                  <a16:creationId xmlns:a16="http://schemas.microsoft.com/office/drawing/2014/main" id="{13CEC212-B23F-FF46-85FE-7B0AD36F8F9F}"/>
                </a:ext>
              </a:extLst>
            </p:cNvPr>
            <p:cNvSpPr txBox="1"/>
            <p:nvPr/>
          </p:nvSpPr>
          <p:spPr>
            <a:xfrm>
              <a:off x="522324" y="1111974"/>
              <a:ext cx="4250713" cy="111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Vous accompagner </a:t>
              </a:r>
            </a:p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dans la construction de votre écosystème de </a:t>
              </a:r>
              <a:r>
                <a:rPr lang="fr" sz="3200" dirty="0" err="1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sourcing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AB88E6CD-7881-4847-9228-B0FB6230665A}"/>
              </a:ext>
            </a:extLst>
          </p:cNvPr>
          <p:cNvSpPr txBox="1"/>
          <p:nvPr/>
        </p:nvSpPr>
        <p:spPr>
          <a:xfrm>
            <a:off x="7559240" y="5694382"/>
            <a:ext cx="4244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Vos anciens collaborateurs </a:t>
            </a:r>
          </a:p>
          <a:p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/ </a:t>
            </a:r>
            <a:r>
              <a:rPr lang="fr-FR" sz="22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Alumni</a:t>
            </a:r>
            <a:endParaRPr lang="fr-FR" sz="22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BC018A3-B633-7349-AA0F-ED246FC14E51}"/>
              </a:ext>
            </a:extLst>
          </p:cNvPr>
          <p:cNvSpPr/>
          <p:nvPr/>
        </p:nvSpPr>
        <p:spPr>
          <a:xfrm>
            <a:off x="6493133" y="5718486"/>
            <a:ext cx="724420" cy="724420"/>
          </a:xfrm>
          <a:prstGeom prst="ellipse">
            <a:avLst/>
          </a:prstGeom>
          <a:solidFill>
            <a:schemeClr val="tx2"/>
          </a:solidFill>
          <a:ln>
            <a:solidFill>
              <a:srgbClr val="EDEDED"/>
            </a:solidFill>
          </a:ln>
          <a:effectLst>
            <a:outerShdw blurRad="114300" dist="25400" dir="2220000" sx="81000" sy="81000" rotWithShape="0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600793C-4F6D-1649-ABCA-819578CFE54E}"/>
              </a:ext>
            </a:extLst>
          </p:cNvPr>
          <p:cNvSpPr txBox="1"/>
          <p:nvPr/>
        </p:nvSpPr>
        <p:spPr>
          <a:xfrm>
            <a:off x="7559240" y="3157678"/>
            <a:ext cx="2610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Vos stagiaires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13B4A3D-4E12-1646-B01E-848B2E27E9F9}"/>
              </a:ext>
            </a:extLst>
          </p:cNvPr>
          <p:cNvSpPr/>
          <p:nvPr/>
        </p:nvSpPr>
        <p:spPr>
          <a:xfrm>
            <a:off x="6493133" y="3010912"/>
            <a:ext cx="724420" cy="724420"/>
          </a:xfrm>
          <a:prstGeom prst="ellipse">
            <a:avLst/>
          </a:prstGeom>
          <a:solidFill>
            <a:schemeClr val="tx2"/>
          </a:solidFill>
          <a:ln>
            <a:solidFill>
              <a:srgbClr val="EDEDED"/>
            </a:solidFill>
          </a:ln>
          <a:effectLst>
            <a:outerShdw blurRad="114300" dist="25400" dir="2220000" sx="81000" sy="81000" rotWithShape="0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2A2D013-646C-464C-922F-02392973C5E1}"/>
              </a:ext>
            </a:extLst>
          </p:cNvPr>
          <p:cNvSpPr txBox="1"/>
          <p:nvPr/>
        </p:nvSpPr>
        <p:spPr>
          <a:xfrm>
            <a:off x="7559242" y="1803891"/>
            <a:ext cx="4719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Vos meilleurs candidats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80C483E-0CE1-4548-B3BA-A583B6296804}"/>
              </a:ext>
            </a:extLst>
          </p:cNvPr>
          <p:cNvSpPr/>
          <p:nvPr/>
        </p:nvSpPr>
        <p:spPr>
          <a:xfrm>
            <a:off x="6493133" y="1657125"/>
            <a:ext cx="724420" cy="724420"/>
          </a:xfrm>
          <a:prstGeom prst="ellipse">
            <a:avLst/>
          </a:prstGeom>
          <a:solidFill>
            <a:schemeClr val="tx2"/>
          </a:solidFill>
          <a:ln>
            <a:solidFill>
              <a:srgbClr val="EDEDED"/>
            </a:solidFill>
          </a:ln>
          <a:effectLst>
            <a:outerShdw blurRad="114300" dist="25400" dir="2220000" sx="81000" sy="81000" rotWithShape="0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43D2FFD-3C42-6B4B-87CB-3519A37A5BDD}"/>
              </a:ext>
            </a:extLst>
          </p:cNvPr>
          <p:cNvSpPr txBox="1"/>
          <p:nvPr/>
        </p:nvSpPr>
        <p:spPr>
          <a:xfrm>
            <a:off x="7559242" y="450104"/>
            <a:ext cx="3567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Vos collaborateurs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3F07CC8-D916-1E45-B79B-2B5BA099A93D}"/>
              </a:ext>
            </a:extLst>
          </p:cNvPr>
          <p:cNvSpPr/>
          <p:nvPr/>
        </p:nvSpPr>
        <p:spPr>
          <a:xfrm>
            <a:off x="6493133" y="303338"/>
            <a:ext cx="724420" cy="724420"/>
          </a:xfrm>
          <a:prstGeom prst="ellipse">
            <a:avLst/>
          </a:prstGeom>
          <a:solidFill>
            <a:schemeClr val="tx2"/>
          </a:solidFill>
          <a:ln>
            <a:solidFill>
              <a:srgbClr val="EDEDED"/>
            </a:solidFill>
          </a:ln>
          <a:effectLst>
            <a:outerShdw blurRad="114300" dist="25400" dir="2220000" sx="81000" sy="81000" rotWithShape="0">
              <a:srgbClr val="000000">
                <a:alpha val="3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89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4D0ED7-5242-F448-99A1-F2BC78CD05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419" y="4598011"/>
            <a:ext cx="412469" cy="25779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7D25EEE-1F41-D647-ADC8-5183F41D56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190" y="1798183"/>
            <a:ext cx="395664" cy="436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07F8B29-9CF8-964F-ADBA-502A17E78D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936" y="3191244"/>
            <a:ext cx="444490" cy="36375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9A03134-3B87-F54E-982A-DAB1D5DBD2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936" y="505887"/>
            <a:ext cx="434814" cy="3193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E6ECF42-52F7-A54F-BF66-EF636DF8B2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869" y="5864106"/>
            <a:ext cx="353568" cy="429992"/>
          </a:xfrm>
          <a:prstGeom prst="rect">
            <a:avLst/>
          </a:prstGeom>
        </p:spPr>
      </p:pic>
      <p:pic>
        <p:nvPicPr>
          <p:cNvPr id="26" name="Image 25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36AC8B1C-BD50-E64E-952D-EF64603BD9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1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7C24054-1370-B143-B386-5AF3EE422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2E14E818-F575-6D45-9957-2F356DC8D3E3}"/>
              </a:ext>
            </a:extLst>
          </p:cNvPr>
          <p:cNvSpPr txBox="1"/>
          <p:nvPr/>
        </p:nvSpPr>
        <p:spPr>
          <a:xfrm>
            <a:off x="3330298" y="2934729"/>
            <a:ext cx="5531403" cy="98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2300"/>
            </a:pPr>
            <a:r>
              <a:rPr lang="fr-FR" sz="36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Une solution éprouvée, un ROI unique !</a:t>
            </a:r>
          </a:p>
        </p:txBody>
      </p:sp>
    </p:spTree>
    <p:extLst>
      <p:ext uri="{BB962C8B-B14F-4D97-AF65-F5344CB8AC3E}">
        <p14:creationId xmlns:p14="http://schemas.microsoft.com/office/powerpoint/2010/main" val="3642844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7;p23">
            <a:extLst>
              <a:ext uri="{FF2B5EF4-FFF2-40B4-BE49-F238E27FC236}">
                <a16:creationId xmlns:a16="http://schemas.microsoft.com/office/drawing/2014/main" id="{B6AC6937-5393-9E44-A6D2-BAFFDB1EBD64}"/>
              </a:ext>
            </a:extLst>
          </p:cNvPr>
          <p:cNvSpPr txBox="1"/>
          <p:nvPr/>
        </p:nvSpPr>
        <p:spPr>
          <a:xfrm>
            <a:off x="2218267" y="636244"/>
            <a:ext cx="7748176" cy="44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Une solution avec un ROI unique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16F3FC-448B-1B4F-B4FB-4F3EA87F436D}"/>
              </a:ext>
            </a:extLst>
          </p:cNvPr>
          <p:cNvSpPr txBox="1"/>
          <p:nvPr/>
        </p:nvSpPr>
        <p:spPr>
          <a:xfrm>
            <a:off x="4954062" y="325973"/>
            <a:ext cx="227658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1F2532"/>
                </a:solidFill>
                <a:latin typeface="Poppins Medium" pitchFamily="2" charset="77"/>
                <a:cs typeface="Poppins Medium" pitchFamily="2" charset="77"/>
              </a:rPr>
              <a:t>2 indicateurs clés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65CA878-5F76-684B-9B7B-A994D9379729}"/>
              </a:ext>
            </a:extLst>
          </p:cNvPr>
          <p:cNvSpPr txBox="1"/>
          <p:nvPr/>
        </p:nvSpPr>
        <p:spPr>
          <a:xfrm>
            <a:off x="696433" y="6392070"/>
            <a:ext cx="36615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latin typeface="Muli ExtraLight Roman" pitchFamily="2" charset="77"/>
              </a:rPr>
              <a:t>Source : Livre blanc de Bill Boorman « The Social </a:t>
            </a:r>
            <a:r>
              <a:rPr lang="fr-FR" sz="1050" dirty="0" err="1">
                <a:latin typeface="Muli ExtraLight Roman" pitchFamily="2" charset="77"/>
              </a:rPr>
              <a:t>Referral</a:t>
            </a:r>
            <a:r>
              <a:rPr lang="fr-FR" sz="1050" dirty="0">
                <a:latin typeface="Muli ExtraLight Roman" pitchFamily="2" charset="77"/>
              </a:rPr>
              <a:t> 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57ECE1-6280-154D-803F-B9F799832A09}"/>
              </a:ext>
            </a:extLst>
          </p:cNvPr>
          <p:cNvSpPr txBox="1"/>
          <p:nvPr/>
        </p:nvSpPr>
        <p:spPr>
          <a:xfrm>
            <a:off x="1815051" y="1448988"/>
            <a:ext cx="3038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Ratio Recrutement / Candidats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36589B9-D03C-2942-A5CF-DDD39696FFA3}"/>
              </a:ext>
            </a:extLst>
          </p:cNvPr>
          <p:cNvSpPr txBox="1"/>
          <p:nvPr/>
        </p:nvSpPr>
        <p:spPr>
          <a:xfrm>
            <a:off x="7982919" y="1448988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3181FF"/>
                </a:solidFill>
                <a:latin typeface="Poppins" pitchFamily="2" charset="77"/>
                <a:cs typeface="Poppins" pitchFamily="2" charset="77"/>
              </a:rPr>
              <a:t>Temps de recrutement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88A0895-AFE2-9445-A52A-A11087EA4083}"/>
              </a:ext>
            </a:extLst>
          </p:cNvPr>
          <p:cNvSpPr txBox="1"/>
          <p:nvPr/>
        </p:nvSpPr>
        <p:spPr>
          <a:xfrm>
            <a:off x="6329063" y="6061210"/>
            <a:ext cx="5274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>
                <a:solidFill>
                  <a:srgbClr val="1F2532"/>
                </a:solidFill>
                <a:latin typeface="Muli Regular Roman" pitchFamily="2" charset="77"/>
                <a:cs typeface="Poppins Medium" pitchFamily="2" charset="77"/>
              </a:rPr>
              <a:t>…sans oublier une diminution du coût de recrutement</a:t>
            </a:r>
          </a:p>
          <a:p>
            <a:pPr algn="r"/>
            <a:r>
              <a:rPr lang="fr-FR" sz="1600" dirty="0">
                <a:solidFill>
                  <a:srgbClr val="1F2532"/>
                </a:solidFill>
                <a:latin typeface="Muli Regular Roman" pitchFamily="2" charset="77"/>
                <a:cs typeface="Poppins Medium" pitchFamily="2" charset="77"/>
              </a:rPr>
              <a:t>par 2 voire par 3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58FDC23-5599-6D4A-9108-DE96999C70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599" y="1960468"/>
            <a:ext cx="4181232" cy="37357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8FD2F4-ED25-ED46-BAD1-65E602A2FE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772" y="2118114"/>
            <a:ext cx="3622589" cy="32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2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19EDFAFC-13C5-E34F-9633-A115DE3C2A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534" y="6196151"/>
            <a:ext cx="1492928" cy="2334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B284E0-3730-B442-BEE9-898D804B226E}"/>
              </a:ext>
            </a:extLst>
          </p:cNvPr>
          <p:cNvSpPr txBox="1"/>
          <p:nvPr/>
        </p:nvSpPr>
        <p:spPr>
          <a:xfrm>
            <a:off x="1971304" y="1911927"/>
            <a:ext cx="119455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20 à 30%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A27577-60BE-3BD6-98B8-3B90957F73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09" y="117075"/>
            <a:ext cx="11222182" cy="631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09ECCE2-E24B-2346-9558-5CC2C36EC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3631009" cy="6858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85A49D5-4534-C44A-A80A-26872988D61D}"/>
              </a:ext>
            </a:extLst>
          </p:cNvPr>
          <p:cNvGrpSpPr/>
          <p:nvPr/>
        </p:nvGrpSpPr>
        <p:grpSpPr>
          <a:xfrm>
            <a:off x="6497790" y="1034889"/>
            <a:ext cx="5667617" cy="1005759"/>
            <a:chOff x="522324" y="776166"/>
            <a:chExt cx="4250713" cy="754319"/>
          </a:xfrm>
        </p:grpSpPr>
        <p:sp>
          <p:nvSpPr>
            <p:cNvPr id="8" name="Google Shape;126;p24">
              <a:extLst>
                <a:ext uri="{FF2B5EF4-FFF2-40B4-BE49-F238E27FC236}">
                  <a16:creationId xmlns:a16="http://schemas.microsoft.com/office/drawing/2014/main" id="{D7CC053F-90F8-2249-83E6-20ECA416BA99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lvl="0"/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3 leviers stratégiques pour vos recrutements</a:t>
              </a: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7;p23">
              <a:extLst>
                <a:ext uri="{FF2B5EF4-FFF2-40B4-BE49-F238E27FC236}">
                  <a16:creationId xmlns:a16="http://schemas.microsoft.com/office/drawing/2014/main" id="{6BA87A63-FC3E-2C4C-8613-0DB194A03F87}"/>
                </a:ext>
              </a:extLst>
            </p:cNvPr>
            <p:cNvSpPr txBox="1"/>
            <p:nvPr/>
          </p:nvSpPr>
          <p:spPr>
            <a:xfrm>
              <a:off x="522324" y="1111974"/>
              <a:ext cx="4250713" cy="418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La cooptation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8863E24-1141-FD46-9EB5-CF149F72184B}"/>
              </a:ext>
            </a:extLst>
          </p:cNvPr>
          <p:cNvGrpSpPr/>
          <p:nvPr/>
        </p:nvGrpSpPr>
        <p:grpSpPr>
          <a:xfrm>
            <a:off x="2789357" y="819227"/>
            <a:ext cx="2832921" cy="5219546"/>
            <a:chOff x="2092017" y="614420"/>
            <a:chExt cx="2124691" cy="391466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8807894-83A2-7F42-B14B-58F94CEC6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2017" y="614420"/>
              <a:ext cx="2124691" cy="3914660"/>
            </a:xfrm>
            <a:prstGeom prst="rect">
              <a:avLst/>
            </a:prstGeom>
            <a:effectLst/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94977A3-02EA-5A46-86E4-2B7C8E78337F}"/>
                </a:ext>
              </a:extLst>
            </p:cNvPr>
            <p:cNvGrpSpPr/>
            <p:nvPr/>
          </p:nvGrpSpPr>
          <p:grpSpPr>
            <a:xfrm>
              <a:off x="2259511" y="2775810"/>
              <a:ext cx="1789702" cy="1300355"/>
              <a:chOff x="2259510" y="2775810"/>
              <a:chExt cx="1789702" cy="1300355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5D456CD-7383-5D40-91E4-5F02DA7F9000}"/>
                  </a:ext>
                </a:extLst>
              </p:cNvPr>
              <p:cNvSpPr txBox="1"/>
              <p:nvPr/>
            </p:nvSpPr>
            <p:spPr>
              <a:xfrm>
                <a:off x="2614430" y="2775810"/>
                <a:ext cx="1022156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267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43%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441F772-1103-6349-9B3F-A1F9FFDF83EF}"/>
                  </a:ext>
                </a:extLst>
              </p:cNvPr>
              <p:cNvSpPr txBox="1"/>
              <p:nvPr/>
            </p:nvSpPr>
            <p:spPr>
              <a:xfrm>
                <a:off x="2259510" y="3360585"/>
                <a:ext cx="1789702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des candidats recrutés par le biais de la cooptation restent + de 3 ans </a:t>
                </a:r>
              </a:p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(vs 14% via </a:t>
                </a:r>
                <a:r>
                  <a:rPr lang="fr-FR" sz="1400" dirty="0" err="1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Jobboards</a:t>
                </a:r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)</a:t>
                </a: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C322272D-5C8E-B642-8DD3-6A757BC2B55D}"/>
                </a:ext>
              </a:extLst>
            </p:cNvPr>
            <p:cNvGrpSpPr/>
            <p:nvPr/>
          </p:nvGrpSpPr>
          <p:grpSpPr>
            <a:xfrm>
              <a:off x="2284276" y="944070"/>
              <a:ext cx="1740175" cy="1300355"/>
              <a:chOff x="2284275" y="527199"/>
              <a:chExt cx="1740175" cy="1300355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4433336-622B-8A44-8365-F97DBE691E9A}"/>
                  </a:ext>
                </a:extLst>
              </p:cNvPr>
              <p:cNvSpPr txBox="1"/>
              <p:nvPr/>
            </p:nvSpPr>
            <p:spPr>
              <a:xfrm>
                <a:off x="2643285" y="527199"/>
                <a:ext cx="964447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267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37%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8E1FAA-662D-8C42-9CF7-3B7EB511ACDA}"/>
                  </a:ext>
                </a:extLst>
              </p:cNvPr>
              <p:cNvSpPr txBox="1"/>
              <p:nvPr/>
            </p:nvSpPr>
            <p:spPr>
              <a:xfrm>
                <a:off x="2284275" y="1111974"/>
                <a:ext cx="1740175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des candidats recrutés sont déjà connus d’au moins une personne de l’entreprise !</a:t>
                </a:r>
              </a:p>
            </p:txBody>
          </p:sp>
        </p:grp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3E59E59C-8636-6744-B636-DF371577CBD8}"/>
                </a:ext>
              </a:extLst>
            </p:cNvPr>
            <p:cNvCxnSpPr/>
            <p:nvPr/>
          </p:nvCxnSpPr>
          <p:spPr>
            <a:xfrm>
              <a:off x="2337570" y="2571750"/>
              <a:ext cx="157588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98E13CC-BB9C-7246-BC6E-68CDED83BB46}"/>
              </a:ext>
            </a:extLst>
          </p:cNvPr>
          <p:cNvGrpSpPr/>
          <p:nvPr/>
        </p:nvGrpSpPr>
        <p:grpSpPr>
          <a:xfrm>
            <a:off x="6569726" y="4088575"/>
            <a:ext cx="4255004" cy="558015"/>
            <a:chOff x="4927294" y="2153239"/>
            <a:chExt cx="3191253" cy="418511"/>
          </a:xfrm>
        </p:grpSpPr>
        <p:sp>
          <p:nvSpPr>
            <p:cNvPr id="25" name="Google Shape;79;p19">
              <a:extLst>
                <a:ext uri="{FF2B5EF4-FFF2-40B4-BE49-F238E27FC236}">
                  <a16:creationId xmlns:a16="http://schemas.microsoft.com/office/drawing/2014/main" id="{15FC7B29-E399-4440-A27C-0615A9E7A9B9}"/>
                </a:ext>
              </a:extLst>
            </p:cNvPr>
            <p:cNvSpPr txBox="1"/>
            <p:nvPr/>
          </p:nvSpPr>
          <p:spPr>
            <a:xfrm>
              <a:off x="5331965" y="2153239"/>
              <a:ext cx="2786582" cy="418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800"/>
              </a:pPr>
              <a:r>
                <a:rPr lang="fr" sz="1600" dirty="0">
                  <a:solidFill>
                    <a:srgbClr val="1F2532"/>
                  </a:solidFill>
                  <a:latin typeface="Muli Regular Roman"/>
                  <a:ea typeface="Muli Regular Roman"/>
                  <a:cs typeface="Muli Regular Roman"/>
                  <a:sym typeface="Muli"/>
                </a:rPr>
                <a:t>Recrutez des profils de qualité grâce à la cooptation.</a:t>
              </a:r>
              <a:endParaRPr sz="1067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2148099-C2A6-C44B-9243-463663FC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7294" y="2191414"/>
              <a:ext cx="319745" cy="315365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0939CDD-C0BB-3048-9C82-F2AFF1893E4E}"/>
              </a:ext>
            </a:extLst>
          </p:cNvPr>
          <p:cNvGrpSpPr/>
          <p:nvPr/>
        </p:nvGrpSpPr>
        <p:grpSpPr>
          <a:xfrm>
            <a:off x="6569726" y="2858466"/>
            <a:ext cx="3713140" cy="558015"/>
            <a:chOff x="4927294" y="3066431"/>
            <a:chExt cx="2784855" cy="418511"/>
          </a:xfrm>
        </p:grpSpPr>
        <p:sp>
          <p:nvSpPr>
            <p:cNvPr id="28" name="Google Shape;79;p19">
              <a:extLst>
                <a:ext uri="{FF2B5EF4-FFF2-40B4-BE49-F238E27FC236}">
                  <a16:creationId xmlns:a16="http://schemas.microsoft.com/office/drawing/2014/main" id="{CCEC2B92-4AC0-0447-B99E-4B6101CFDFCB}"/>
                </a:ext>
              </a:extLst>
            </p:cNvPr>
            <p:cNvSpPr txBox="1"/>
            <p:nvPr/>
          </p:nvSpPr>
          <p:spPr>
            <a:xfrm>
              <a:off x="5331965" y="3066431"/>
              <a:ext cx="2380184" cy="418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800"/>
              </a:pPr>
              <a:r>
                <a:rPr lang="fr" sz="1600" dirty="0">
                  <a:solidFill>
                    <a:srgbClr val="1F2532"/>
                  </a:solidFill>
                  <a:latin typeface="Muli Regular Roman"/>
                  <a:ea typeface="Muli Regular Roman"/>
                  <a:cs typeface="Muli Regular Roman"/>
                  <a:sym typeface="Muli"/>
                </a:rPr>
                <a:t>Facilitez le </a:t>
              </a:r>
              <a:r>
                <a:rPr lang="fr" sz="1600" dirty="0" err="1">
                  <a:solidFill>
                    <a:srgbClr val="1F2532"/>
                  </a:solidFill>
                  <a:latin typeface="Muli Regular Roman"/>
                  <a:ea typeface="Muli Regular Roman"/>
                  <a:cs typeface="Muli Regular Roman"/>
                  <a:sym typeface="Muli"/>
                </a:rPr>
                <a:t>sourcing</a:t>
              </a:r>
              <a:r>
                <a:rPr lang="fr" sz="1600" dirty="0">
                  <a:solidFill>
                    <a:srgbClr val="1F2532"/>
                  </a:solidFill>
                  <a:latin typeface="Muli Regular Roman"/>
                  <a:ea typeface="Muli Regular Roman"/>
                  <a:cs typeface="Muli Regular Roman"/>
                  <a:sym typeface="Muli"/>
                </a:rPr>
                <a:t> grâce à vos collaborateurs !</a:t>
              </a:r>
              <a:endParaRPr sz="1067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8C54F4C-1A58-494D-BAA9-F4DB23772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7294" y="3091688"/>
              <a:ext cx="319745" cy="367995"/>
            </a:xfrm>
            <a:prstGeom prst="rect">
              <a:avLst/>
            </a:prstGeom>
          </p:spPr>
        </p:pic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156F4D74-14F0-AE48-9D3C-59BA84C7F5B6}"/>
              </a:ext>
            </a:extLst>
          </p:cNvPr>
          <p:cNvSpPr txBox="1"/>
          <p:nvPr/>
        </p:nvSpPr>
        <p:spPr>
          <a:xfrm>
            <a:off x="6599665" y="5673120"/>
            <a:ext cx="4774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latin typeface="Muli ExtraLight Roman" pitchFamily="2" charset="77"/>
              </a:rPr>
              <a:t>Sources : </a:t>
            </a:r>
            <a:r>
              <a:rPr lang="fr-FR" sz="1200" dirty="0" err="1">
                <a:latin typeface="Muli ExtraLight Roman" pitchFamily="2" charset="77"/>
              </a:rPr>
              <a:t>Apec</a:t>
            </a:r>
            <a:r>
              <a:rPr lang="fr-FR" sz="1200" dirty="0">
                <a:latin typeface="Muli ExtraLight Roman" pitchFamily="2" charset="77"/>
              </a:rPr>
              <a:t> édition 2018 et Bill Boorman « The Social </a:t>
            </a:r>
            <a:r>
              <a:rPr lang="fr-FR" sz="1200" dirty="0" err="1">
                <a:latin typeface="Muli ExtraLight Roman" pitchFamily="2" charset="77"/>
              </a:rPr>
              <a:t>Referral</a:t>
            </a:r>
            <a:r>
              <a:rPr lang="fr-FR" sz="1200" dirty="0">
                <a:latin typeface="Muli ExtraLight Roman" pitchFamily="2" charset="77"/>
              </a:rPr>
              <a:t> ».</a:t>
            </a:r>
          </a:p>
        </p:txBody>
      </p:sp>
      <p:pic>
        <p:nvPicPr>
          <p:cNvPr id="32" name="Image 31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6D20142C-8E4B-1543-9D0F-13AA9725F5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222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D0DC9953-4881-4642-A54C-ADB03D90EF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295" y="0"/>
            <a:ext cx="6096705" cy="6858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5F8CF12-4787-5947-AB20-4C9E4C219F63}"/>
              </a:ext>
            </a:extLst>
          </p:cNvPr>
          <p:cNvGrpSpPr/>
          <p:nvPr/>
        </p:nvGrpSpPr>
        <p:grpSpPr>
          <a:xfrm>
            <a:off x="696433" y="518517"/>
            <a:ext cx="3808653" cy="1936911"/>
            <a:chOff x="522324" y="776166"/>
            <a:chExt cx="4250713" cy="1452683"/>
          </a:xfrm>
        </p:grpSpPr>
        <p:sp>
          <p:nvSpPr>
            <p:cNvPr id="6" name="Google Shape;126;p24">
              <a:extLst>
                <a:ext uri="{FF2B5EF4-FFF2-40B4-BE49-F238E27FC236}">
                  <a16:creationId xmlns:a16="http://schemas.microsoft.com/office/drawing/2014/main" id="{C7E73D90-5474-394E-AA93-02061E9A1019}"/>
                </a:ext>
              </a:extLst>
            </p:cNvPr>
            <p:cNvSpPr txBox="1"/>
            <p:nvPr/>
          </p:nvSpPr>
          <p:spPr>
            <a:xfrm>
              <a:off x="522326" y="776166"/>
              <a:ext cx="1952819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Business Case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17;p23">
              <a:extLst>
                <a:ext uri="{FF2B5EF4-FFF2-40B4-BE49-F238E27FC236}">
                  <a16:creationId xmlns:a16="http://schemas.microsoft.com/office/drawing/2014/main" id="{DAF54D06-8849-CE41-8D4F-ED54684504B1}"/>
                </a:ext>
              </a:extLst>
            </p:cNvPr>
            <p:cNvSpPr txBox="1"/>
            <p:nvPr/>
          </p:nvSpPr>
          <p:spPr>
            <a:xfrm>
              <a:off x="522324" y="1111974"/>
              <a:ext cx="4250713" cy="111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Norauto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B03A973-5790-DE4F-8F6B-441CB6295991}"/>
              </a:ext>
            </a:extLst>
          </p:cNvPr>
          <p:cNvSpPr txBox="1"/>
          <p:nvPr/>
        </p:nvSpPr>
        <p:spPr>
          <a:xfrm>
            <a:off x="7200547" y="1080907"/>
            <a:ext cx="3886200" cy="194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« Quand on compare à la cooptation traditionnelle</a:t>
            </a:r>
          </a:p>
          <a:p>
            <a:pPr algn="ctr"/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comme on la vivait auparavant, c’est presque </a:t>
            </a:r>
            <a:r>
              <a:rPr lang="fr-FR" sz="2000" b="1" i="1" dirty="0">
                <a:solidFill>
                  <a:schemeClr val="bg1"/>
                </a:solidFill>
                <a:latin typeface="Muli Bold Italic" pitchFamily="2" charset="77"/>
              </a:rPr>
              <a:t>3 fois plus de cooptations ! </a:t>
            </a:r>
            <a:r>
              <a:rPr lang="fr-FR" sz="2000" i="1" dirty="0">
                <a:solidFill>
                  <a:schemeClr val="bg1"/>
                </a:solidFill>
                <a:latin typeface="Muli Italic" pitchFamily="2" charset="77"/>
              </a:rPr>
              <a:t>»</a:t>
            </a:r>
          </a:p>
          <a:p>
            <a:pPr algn="ctr">
              <a:lnSpc>
                <a:spcPct val="200000"/>
              </a:lnSpc>
            </a:pPr>
            <a:r>
              <a:rPr lang="fr-FR" sz="1200" i="1" dirty="0">
                <a:solidFill>
                  <a:schemeClr val="bg1"/>
                </a:solidFill>
                <a:latin typeface="Muli Italic" pitchFamily="2" charset="77"/>
              </a:rPr>
              <a:t>Stéphane </a:t>
            </a:r>
            <a:r>
              <a:rPr lang="fr-FR" sz="1200" i="1" dirty="0" err="1">
                <a:solidFill>
                  <a:schemeClr val="bg1"/>
                </a:solidFill>
                <a:latin typeface="Muli Italic" pitchFamily="2" charset="77"/>
              </a:rPr>
              <a:t>Wilmotte</a:t>
            </a:r>
            <a:r>
              <a:rPr lang="fr-FR" sz="1200" i="1" dirty="0">
                <a:solidFill>
                  <a:schemeClr val="bg1"/>
                </a:solidFill>
                <a:latin typeface="Muli Italic" pitchFamily="2" charset="77"/>
              </a:rPr>
              <a:t> - DRH France – Norauto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402461-4E6A-CB4E-B6EF-5052FFD41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755" y="291477"/>
            <a:ext cx="705784" cy="624347"/>
          </a:xfrm>
          <a:prstGeom prst="rect">
            <a:avLst/>
          </a:prstGeom>
        </p:spPr>
      </p:pic>
      <p:sp>
        <p:nvSpPr>
          <p:cNvPr id="10" name="Google Shape;79;p19">
            <a:extLst>
              <a:ext uri="{FF2B5EF4-FFF2-40B4-BE49-F238E27FC236}">
                <a16:creationId xmlns:a16="http://schemas.microsoft.com/office/drawing/2014/main" id="{EDB46000-4E2D-C146-9A14-52B9F7D48FFE}"/>
              </a:ext>
            </a:extLst>
          </p:cNvPr>
          <p:cNvSpPr txBox="1"/>
          <p:nvPr/>
        </p:nvSpPr>
        <p:spPr>
          <a:xfrm>
            <a:off x="696432" y="1714416"/>
            <a:ext cx="3612540" cy="82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800"/>
            </a:pPr>
            <a:r>
              <a:rPr lang="fr-FR" sz="1600" b="1" dirty="0">
                <a:solidFill>
                  <a:srgbClr val="1F2532"/>
                </a:solidFill>
                <a:latin typeface="Muli Light Italic" pitchFamily="2" charset="77"/>
                <a:ea typeface="Muli Bold Roman"/>
                <a:cs typeface="Muli Bold Roman"/>
                <a:sym typeface="Muli"/>
              </a:rPr>
              <a:t>Pratiquant déjà la cooptation mais de manière « artisanale », l’entreprise Norauto avait  3 enjeux 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D660F3-41B5-924E-A4E8-D3B81DB5878E}"/>
              </a:ext>
            </a:extLst>
          </p:cNvPr>
          <p:cNvSpPr/>
          <p:nvPr/>
        </p:nvSpPr>
        <p:spPr>
          <a:xfrm>
            <a:off x="6372345" y="3543350"/>
            <a:ext cx="5542604" cy="2899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Google Shape;79;p19">
            <a:extLst>
              <a:ext uri="{FF2B5EF4-FFF2-40B4-BE49-F238E27FC236}">
                <a16:creationId xmlns:a16="http://schemas.microsoft.com/office/drawing/2014/main" id="{CD748B0A-121B-9443-9CA7-99BB04575855}"/>
              </a:ext>
            </a:extLst>
          </p:cNvPr>
          <p:cNvSpPr txBox="1"/>
          <p:nvPr/>
        </p:nvSpPr>
        <p:spPr>
          <a:xfrm>
            <a:off x="7913689" y="4269565"/>
            <a:ext cx="2459914" cy="26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3 ans après la mise en ligne</a:t>
            </a:r>
          </a:p>
        </p:txBody>
      </p:sp>
      <p:sp>
        <p:nvSpPr>
          <p:cNvPr id="21" name="Google Shape;79;p19">
            <a:extLst>
              <a:ext uri="{FF2B5EF4-FFF2-40B4-BE49-F238E27FC236}">
                <a16:creationId xmlns:a16="http://schemas.microsoft.com/office/drawing/2014/main" id="{87B242A0-2A32-1743-9A82-55C2C053BF0C}"/>
              </a:ext>
            </a:extLst>
          </p:cNvPr>
          <p:cNvSpPr txBox="1"/>
          <p:nvPr/>
        </p:nvSpPr>
        <p:spPr>
          <a:xfrm>
            <a:off x="6544658" y="4840629"/>
            <a:ext cx="1418884" cy="26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Coût d’un recrutement par cooptation</a:t>
            </a:r>
          </a:p>
        </p:txBody>
      </p:sp>
      <p:sp>
        <p:nvSpPr>
          <p:cNvPr id="22" name="Google Shape;79;p19">
            <a:extLst>
              <a:ext uri="{FF2B5EF4-FFF2-40B4-BE49-F238E27FC236}">
                <a16:creationId xmlns:a16="http://schemas.microsoft.com/office/drawing/2014/main" id="{61C3A62A-7B12-EE47-A644-45627671F8DA}"/>
              </a:ext>
            </a:extLst>
          </p:cNvPr>
          <p:cNvSpPr txBox="1"/>
          <p:nvPr/>
        </p:nvSpPr>
        <p:spPr>
          <a:xfrm>
            <a:off x="10187182" y="4856018"/>
            <a:ext cx="1631926" cy="659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1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Taux de conversion d’une recommandation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9D2C720-8113-6E47-873F-F6DFE5E46624}"/>
              </a:ext>
            </a:extLst>
          </p:cNvPr>
          <p:cNvGrpSpPr/>
          <p:nvPr/>
        </p:nvGrpSpPr>
        <p:grpSpPr>
          <a:xfrm>
            <a:off x="814523" y="3015661"/>
            <a:ext cx="4039827" cy="738664"/>
            <a:chOff x="814523" y="3015661"/>
            <a:chExt cx="4039827" cy="738664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AC5EC98-5B90-DE44-B4D1-720FAB70B114}"/>
                </a:ext>
              </a:extLst>
            </p:cNvPr>
            <p:cNvSpPr txBox="1"/>
            <p:nvPr/>
          </p:nvSpPr>
          <p:spPr>
            <a:xfrm>
              <a:off x="1336861" y="3015661"/>
              <a:ext cx="35174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SzPct val="100000"/>
              </a:pP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Diversifier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 ses sources de recrutement (1000 recrutements / an) et 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faciliter l’acte de recommandation</a:t>
              </a: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3EFED20-9759-6B45-93BC-761586DD23CE}"/>
                </a:ext>
              </a:extLst>
            </p:cNvPr>
            <p:cNvGrpSpPr/>
            <p:nvPr/>
          </p:nvGrpSpPr>
          <p:grpSpPr>
            <a:xfrm>
              <a:off x="814523" y="3090076"/>
              <a:ext cx="400110" cy="400110"/>
              <a:chOff x="5704192" y="900568"/>
              <a:chExt cx="503317" cy="503317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D4F93403-1CC1-F143-BA0C-3A0CEE4E8293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0253B04-51CD-8A4F-83D1-1885BED5D1B5}"/>
                  </a:ext>
                </a:extLst>
              </p:cNvPr>
              <p:cNvSpPr txBox="1"/>
              <p:nvPr/>
            </p:nvSpPr>
            <p:spPr>
              <a:xfrm>
                <a:off x="5787271" y="939285"/>
                <a:ext cx="337157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1</a:t>
                </a: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2B637C4-50CB-AE4B-B8E3-8ED7D5F59EB2}"/>
              </a:ext>
            </a:extLst>
          </p:cNvPr>
          <p:cNvGrpSpPr/>
          <p:nvPr/>
        </p:nvGrpSpPr>
        <p:grpSpPr>
          <a:xfrm>
            <a:off x="790732" y="3979258"/>
            <a:ext cx="4063617" cy="523220"/>
            <a:chOff x="790732" y="3979258"/>
            <a:chExt cx="4063617" cy="52322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D80AF26-BC54-A444-B945-C4739435B388}"/>
                </a:ext>
              </a:extLst>
            </p:cNvPr>
            <p:cNvSpPr txBox="1"/>
            <p:nvPr/>
          </p:nvSpPr>
          <p:spPr>
            <a:xfrm>
              <a:off x="1336861" y="3979258"/>
              <a:ext cx="3517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00000"/>
              </a:pP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Animer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 les collaborateurs autour du programme de cooptation</a:t>
              </a:r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573AC228-0E69-784C-AFB7-D77D14F0CEBD}"/>
                </a:ext>
              </a:extLst>
            </p:cNvPr>
            <p:cNvGrpSpPr/>
            <p:nvPr/>
          </p:nvGrpSpPr>
          <p:grpSpPr>
            <a:xfrm>
              <a:off x="790732" y="4040813"/>
              <a:ext cx="400110" cy="400110"/>
              <a:chOff x="5704192" y="900568"/>
              <a:chExt cx="503317" cy="503317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C8542FE1-2CAC-ED4E-A136-C5E672BE6EB9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2E6F967-2FE1-F949-9EB7-0A5C497E5607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399670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2</a:t>
                </a:r>
              </a:p>
            </p:txBody>
          </p:sp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4511925-6FE9-324A-B8B5-94B5E53E3C1A}"/>
              </a:ext>
            </a:extLst>
          </p:cNvPr>
          <p:cNvGrpSpPr/>
          <p:nvPr/>
        </p:nvGrpSpPr>
        <p:grpSpPr>
          <a:xfrm>
            <a:off x="795541" y="4754985"/>
            <a:ext cx="4153861" cy="954107"/>
            <a:chOff x="795541" y="4754985"/>
            <a:chExt cx="4153861" cy="954107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293C274-C973-4546-8401-12403030FDD9}"/>
                </a:ext>
              </a:extLst>
            </p:cNvPr>
            <p:cNvSpPr txBox="1"/>
            <p:nvPr/>
          </p:nvSpPr>
          <p:spPr>
            <a:xfrm>
              <a:off x="1336862" y="4754985"/>
              <a:ext cx="36125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SzPct val="100000"/>
              </a:pP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Améliorer la transparence </a:t>
              </a:r>
              <a:r>
                <a:rPr lang="fr-FR" sz="1400" dirty="0">
                  <a:solidFill>
                    <a:srgbClr val="1F2532"/>
                  </a:solidFill>
                  <a:latin typeface="Muli Light Roman" pitchFamily="2" charset="77"/>
                  <a:ea typeface="Muli Regular Roman"/>
                  <a:cs typeface="Muli Regular Roman"/>
                  <a:sym typeface="Muli"/>
                </a:rPr>
                <a:t>concernant les postes ouverts en interne (400 centres) et </a:t>
              </a:r>
              <a:r>
                <a:rPr lang="fr-FR" sz="1400" b="1" dirty="0">
                  <a:solidFill>
                    <a:srgbClr val="3181FF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rendre les collaborateurs acteurs de leur mobilité !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6820D258-2420-B84C-9A07-197413B86CED}"/>
                </a:ext>
              </a:extLst>
            </p:cNvPr>
            <p:cNvGrpSpPr/>
            <p:nvPr/>
          </p:nvGrpSpPr>
          <p:grpSpPr>
            <a:xfrm>
              <a:off x="795541" y="4830392"/>
              <a:ext cx="400110" cy="400110"/>
              <a:chOff x="5704192" y="900568"/>
              <a:chExt cx="503317" cy="503317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D8B46D8E-CFF7-6C49-AF86-0F883E2187BF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CE59D73-CF05-E749-B5DF-C22E804D9F02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405718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3</a:t>
                </a:r>
              </a:p>
            </p:txBody>
          </p:sp>
        </p:grp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A85BC59F-943C-F944-B615-6EB25B7D4B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615" y="3665389"/>
            <a:ext cx="2254063" cy="531169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C37E0F7-5CDF-B849-BFD8-13C5E6D27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968" y="4371586"/>
            <a:ext cx="471096" cy="40093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5514792-A4DF-444C-92F7-D9D465EF49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564" y="4440923"/>
            <a:ext cx="537960" cy="349674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532A1E31-96D8-A64A-8EB2-E4686CFC533F}"/>
              </a:ext>
            </a:extLst>
          </p:cNvPr>
          <p:cNvGrpSpPr/>
          <p:nvPr/>
        </p:nvGrpSpPr>
        <p:grpSpPr>
          <a:xfrm>
            <a:off x="8177101" y="4714117"/>
            <a:ext cx="1931005" cy="1515522"/>
            <a:chOff x="8225390" y="4536802"/>
            <a:chExt cx="1931005" cy="1515522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A8E87FDD-CCFE-C343-AEFB-6899673930A9}"/>
                </a:ext>
              </a:extLst>
            </p:cNvPr>
            <p:cNvGrpSpPr/>
            <p:nvPr/>
          </p:nvGrpSpPr>
          <p:grpSpPr>
            <a:xfrm>
              <a:off x="8273464" y="4536802"/>
              <a:ext cx="1700373" cy="294701"/>
              <a:chOff x="8273464" y="4536802"/>
              <a:chExt cx="1700373" cy="294701"/>
            </a:xfrm>
          </p:grpSpPr>
          <p:sp>
            <p:nvSpPr>
              <p:cNvPr id="18" name="Google Shape;79;p19">
                <a:extLst>
                  <a:ext uri="{FF2B5EF4-FFF2-40B4-BE49-F238E27FC236}">
                    <a16:creationId xmlns:a16="http://schemas.microsoft.com/office/drawing/2014/main" id="{907EF9FA-1E70-E34C-A9B4-3152F9FA2975}"/>
                  </a:ext>
                </a:extLst>
              </p:cNvPr>
              <p:cNvSpPr txBox="1"/>
              <p:nvPr/>
            </p:nvSpPr>
            <p:spPr>
              <a:xfrm>
                <a:off x="8644491" y="4561524"/>
                <a:ext cx="1329346" cy="2699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Bold Roman" pitchFamily="2" charset="77"/>
                    <a:ea typeface="Muli Bold Roman"/>
                    <a:cs typeface="Muli Bold Roman"/>
                    <a:sym typeface="Muli"/>
                  </a:rPr>
                  <a:t>6803 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membres</a:t>
                </a:r>
              </a:p>
            </p:txBody>
          </p:sp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5E6A522E-BBFB-194D-A818-0EE8AE49A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3464" y="4536802"/>
                <a:ext cx="322949" cy="293590"/>
              </a:xfrm>
              <a:prstGeom prst="rect">
                <a:avLst/>
              </a:prstGeom>
            </p:spPr>
          </p:pic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225E9C9-FEAE-3249-83BB-F43D8799A36A}"/>
                </a:ext>
              </a:extLst>
            </p:cNvPr>
            <p:cNvGrpSpPr/>
            <p:nvPr/>
          </p:nvGrpSpPr>
          <p:grpSpPr>
            <a:xfrm>
              <a:off x="8225390" y="4950630"/>
              <a:ext cx="1911081" cy="469396"/>
              <a:chOff x="8225390" y="4950630"/>
              <a:chExt cx="1911081" cy="469396"/>
            </a:xfrm>
          </p:grpSpPr>
          <p:sp>
            <p:nvSpPr>
              <p:cNvPr id="19" name="Google Shape;79;p19">
                <a:extLst>
                  <a:ext uri="{FF2B5EF4-FFF2-40B4-BE49-F238E27FC236}">
                    <a16:creationId xmlns:a16="http://schemas.microsoft.com/office/drawing/2014/main" id="{7929FDE8-1B6D-8F49-81E6-CE58CEA71629}"/>
                  </a:ext>
                </a:extLst>
              </p:cNvPr>
              <p:cNvSpPr txBox="1"/>
              <p:nvPr/>
            </p:nvSpPr>
            <p:spPr>
              <a:xfrm>
                <a:off x="8644490" y="4950630"/>
                <a:ext cx="1491981" cy="4693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Bold Roman" pitchFamily="2" charset="77"/>
                    <a:ea typeface="Muli Bold Roman"/>
                    <a:cs typeface="Muli Bold Roman"/>
                    <a:sym typeface="Muli"/>
                  </a:rPr>
                  <a:t>758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cooptations</a:t>
                </a:r>
              </a:p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Bold Roman" pitchFamily="2" charset="77"/>
                    <a:ea typeface="Muli Bold Roman"/>
                    <a:cs typeface="Muli Bold Roman"/>
                    <a:sym typeface="Muli"/>
                  </a:rPr>
                  <a:t>271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candidatures</a:t>
                </a:r>
              </a:p>
            </p:txBody>
          </p:sp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0FA37D21-5D4D-5F48-B39A-9C00631A3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25390" y="5039413"/>
                <a:ext cx="302871" cy="302871"/>
              </a:xfrm>
              <a:prstGeom prst="rect">
                <a:avLst/>
              </a:prstGeom>
            </p:spPr>
          </p:pic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E0CB1CA0-58C5-1348-A1C7-A4AA39330C34}"/>
                </a:ext>
              </a:extLst>
            </p:cNvPr>
            <p:cNvGrpSpPr/>
            <p:nvPr/>
          </p:nvGrpSpPr>
          <p:grpSpPr>
            <a:xfrm>
              <a:off x="8283504" y="5582928"/>
              <a:ext cx="1872891" cy="469396"/>
              <a:chOff x="8283504" y="5582928"/>
              <a:chExt cx="1872891" cy="469396"/>
            </a:xfrm>
          </p:grpSpPr>
          <p:sp>
            <p:nvSpPr>
              <p:cNvPr id="20" name="Google Shape;79;p19">
                <a:extLst>
                  <a:ext uri="{FF2B5EF4-FFF2-40B4-BE49-F238E27FC236}">
                    <a16:creationId xmlns:a16="http://schemas.microsoft.com/office/drawing/2014/main" id="{BF6E3953-A2E8-E245-B05B-B141FEAD88EA}"/>
                  </a:ext>
                </a:extLst>
              </p:cNvPr>
              <p:cNvSpPr txBox="1"/>
              <p:nvPr/>
            </p:nvSpPr>
            <p:spPr>
              <a:xfrm>
                <a:off x="8644491" y="5582928"/>
                <a:ext cx="1511904" cy="4693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Bold Roman" pitchFamily="2" charset="77"/>
                    <a:ea typeface="Muli Bold Roman"/>
                    <a:cs typeface="Muli Bold Roman"/>
                    <a:sym typeface="Muli"/>
                  </a:rPr>
                  <a:t>402</a:t>
                </a: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 recrutements </a:t>
                </a:r>
              </a:p>
              <a:p>
                <a:pPr lvl="0">
                  <a:buSzPts val="800"/>
                </a:pPr>
                <a:r>
                  <a:rPr lang="fr-FR" sz="1200" b="1" dirty="0">
                    <a:solidFill>
                      <a:srgbClr val="1F2532"/>
                    </a:solidFill>
                    <a:latin typeface="Muli SemiBold Roman" pitchFamily="2" charset="77"/>
                    <a:ea typeface="Muli Bold Roman"/>
                    <a:cs typeface="Muli Bold Roman"/>
                    <a:sym typeface="Muli"/>
                  </a:rPr>
                  <a:t>et/ou mobilité</a:t>
                </a:r>
              </a:p>
            </p:txBody>
          </p:sp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EE6B187E-D210-F24F-99AD-9A8E8E5CE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83504" y="5666190"/>
                <a:ext cx="302871" cy="302871"/>
              </a:xfrm>
              <a:prstGeom prst="rect">
                <a:avLst/>
              </a:prstGeom>
            </p:spPr>
          </p:pic>
        </p:grpSp>
      </p:grpSp>
      <p:sp>
        <p:nvSpPr>
          <p:cNvPr id="45" name="Google Shape;79;p19">
            <a:extLst>
              <a:ext uri="{FF2B5EF4-FFF2-40B4-BE49-F238E27FC236}">
                <a16:creationId xmlns:a16="http://schemas.microsoft.com/office/drawing/2014/main" id="{A6EA38EA-944E-7142-93E1-303FAB2F5277}"/>
              </a:ext>
            </a:extLst>
          </p:cNvPr>
          <p:cNvSpPr txBox="1"/>
          <p:nvPr/>
        </p:nvSpPr>
        <p:spPr>
          <a:xfrm>
            <a:off x="6555731" y="5566533"/>
            <a:ext cx="1418884" cy="66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1400" b="1" dirty="0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Moins de</a:t>
            </a:r>
          </a:p>
          <a:p>
            <a:pPr lvl="0" algn="ctr">
              <a:buSzPts val="800"/>
            </a:pPr>
            <a:r>
              <a:rPr lang="fr-FR" sz="3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400€</a:t>
            </a:r>
          </a:p>
        </p:txBody>
      </p:sp>
      <p:sp>
        <p:nvSpPr>
          <p:cNvPr id="46" name="Google Shape;79;p19">
            <a:extLst>
              <a:ext uri="{FF2B5EF4-FFF2-40B4-BE49-F238E27FC236}">
                <a16:creationId xmlns:a16="http://schemas.microsoft.com/office/drawing/2014/main" id="{2B3482D4-4406-A44B-B1EF-D198E56FFC69}"/>
              </a:ext>
            </a:extLst>
          </p:cNvPr>
          <p:cNvSpPr txBox="1"/>
          <p:nvPr/>
        </p:nvSpPr>
        <p:spPr>
          <a:xfrm>
            <a:off x="10292124" y="5515854"/>
            <a:ext cx="1418884" cy="26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800"/>
            </a:pPr>
            <a:r>
              <a:rPr lang="fr-FR" sz="3200" b="1" dirty="0">
                <a:solidFill>
                  <a:srgbClr val="1F2532"/>
                </a:solidFill>
                <a:latin typeface="Muli Black Roman" pitchFamily="2" charset="77"/>
                <a:ea typeface="Muli Bold Roman"/>
                <a:cs typeface="Muli Bold Roman"/>
                <a:sym typeface="Muli"/>
              </a:rPr>
              <a:t>46%</a:t>
            </a:r>
          </a:p>
        </p:txBody>
      </p:sp>
      <p:pic>
        <p:nvPicPr>
          <p:cNvPr id="48" name="Image 47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F2778AB2-9738-5A4D-AF4D-E6E19E6BF75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647B37-F7B2-2392-3535-B4C441F9C4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448" y="308957"/>
            <a:ext cx="2808153" cy="25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50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7C24054-1370-B143-B386-5AF3EE422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2E14E818-F575-6D45-9957-2F356DC8D3E3}"/>
              </a:ext>
            </a:extLst>
          </p:cNvPr>
          <p:cNvSpPr txBox="1"/>
          <p:nvPr/>
        </p:nvSpPr>
        <p:spPr>
          <a:xfrm>
            <a:off x="3691966" y="2849060"/>
            <a:ext cx="4808068" cy="115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2300"/>
            </a:pPr>
            <a:r>
              <a:rPr lang="fr-FR" sz="2800" dirty="0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Pourquoi choisir </a:t>
            </a:r>
            <a:r>
              <a:rPr lang="fr-FR" sz="3600" dirty="0" err="1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Keycoopt</a:t>
            </a:r>
            <a:r>
              <a:rPr lang="fr-FR" sz="36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System ?</a:t>
            </a:r>
          </a:p>
        </p:txBody>
      </p:sp>
    </p:spTree>
    <p:extLst>
      <p:ext uri="{BB962C8B-B14F-4D97-AF65-F5344CB8AC3E}">
        <p14:creationId xmlns:p14="http://schemas.microsoft.com/office/powerpoint/2010/main" val="2653810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8BCE231-69BE-DE40-87F1-B5F208E467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586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5EE4E6-388E-F54D-B1F2-A283A07B3E5E}"/>
              </a:ext>
            </a:extLst>
          </p:cNvPr>
          <p:cNvSpPr txBox="1"/>
          <p:nvPr/>
        </p:nvSpPr>
        <p:spPr>
          <a:xfrm>
            <a:off x="4222701" y="285586"/>
            <a:ext cx="3746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Nos forces</a:t>
            </a:r>
          </a:p>
        </p:txBody>
      </p:sp>
      <p:pic>
        <p:nvPicPr>
          <p:cNvPr id="5" name="Image 4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4EA75A3A-BD50-8945-A530-0BD977887B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40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7C24054-1370-B143-B386-5AF3EE4220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2E14E818-F575-6D45-9957-2F356DC8D3E3}"/>
              </a:ext>
            </a:extLst>
          </p:cNvPr>
          <p:cNvSpPr txBox="1"/>
          <p:nvPr/>
        </p:nvSpPr>
        <p:spPr>
          <a:xfrm>
            <a:off x="3071504" y="2900635"/>
            <a:ext cx="6048992" cy="10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>
              <a:buSzPts val="2300"/>
            </a:pPr>
            <a:r>
              <a:rPr lang="fr-FR" sz="2800" dirty="0">
                <a:solidFill>
                  <a:schemeClr val="bg1"/>
                </a:solidFill>
                <a:latin typeface="Poppins Light" pitchFamily="2" charset="77"/>
                <a:ea typeface="Poppins SemiBold"/>
                <a:cs typeface="Poppins Light" pitchFamily="2" charset="77"/>
                <a:sym typeface="Poppins SemiBold"/>
              </a:rPr>
              <a:t>On continue d’avancer…</a:t>
            </a:r>
          </a:p>
          <a:p>
            <a:pPr lvl="0" algn="ctr">
              <a:buSzPts val="2300"/>
            </a:pPr>
            <a:r>
              <a:rPr lang="fr-FR" sz="4000" dirty="0">
                <a:solidFill>
                  <a:schemeClr val="bg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 prochaines étapes</a:t>
            </a:r>
          </a:p>
        </p:txBody>
      </p:sp>
    </p:spTree>
    <p:extLst>
      <p:ext uri="{BB962C8B-B14F-4D97-AF65-F5344CB8AC3E}">
        <p14:creationId xmlns:p14="http://schemas.microsoft.com/office/powerpoint/2010/main" val="2334417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41403F7-1871-AB46-AC18-6D42302F11E7}"/>
              </a:ext>
            </a:extLst>
          </p:cNvPr>
          <p:cNvSpPr txBox="1"/>
          <p:nvPr/>
        </p:nvSpPr>
        <p:spPr>
          <a:xfrm>
            <a:off x="2824890" y="261836"/>
            <a:ext cx="654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Les grandes étapes</a:t>
            </a:r>
          </a:p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du projet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C155651-0974-7F4A-AE4A-A4CFE4917521}"/>
              </a:ext>
            </a:extLst>
          </p:cNvPr>
          <p:cNvGrpSpPr/>
          <p:nvPr/>
        </p:nvGrpSpPr>
        <p:grpSpPr>
          <a:xfrm>
            <a:off x="678730" y="1539149"/>
            <a:ext cx="10803117" cy="3965453"/>
            <a:chOff x="678730" y="1339054"/>
            <a:chExt cx="10803117" cy="3965453"/>
          </a:xfrm>
        </p:grpSpPr>
        <p:pic>
          <p:nvPicPr>
            <p:cNvPr id="5" name="Image 4" descr="Une image contenant texte, moniteur, capture d’écran&#10;&#10;Description générée automatiquement">
              <a:extLst>
                <a:ext uri="{FF2B5EF4-FFF2-40B4-BE49-F238E27FC236}">
                  <a16:creationId xmlns:a16="http://schemas.microsoft.com/office/drawing/2014/main" id="{5D58E851-A405-F94B-AFCE-D45E89634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730" y="1339054"/>
              <a:ext cx="10803117" cy="3779701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CA4EF1E-A9BB-F34B-A95D-300B45E4D598}"/>
                </a:ext>
              </a:extLst>
            </p:cNvPr>
            <p:cNvSpPr txBox="1"/>
            <p:nvPr/>
          </p:nvSpPr>
          <p:spPr>
            <a:xfrm>
              <a:off x="952205" y="2965405"/>
              <a:ext cx="2315641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Rendez-vous de Kick Off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Configuration et personnalisation de la plateforme 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(nom, couleur, logo, visuels, segments…)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Définition de votre programme de cooptation et/ou mobilité 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(règles, CGU, récompenses…)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4D31D8E-38E0-9F4E-8CE6-9C1C9ED0C236}"/>
                </a:ext>
              </a:extLst>
            </p:cNvPr>
            <p:cNvSpPr txBox="1"/>
            <p:nvPr/>
          </p:nvSpPr>
          <p:spPr>
            <a:xfrm>
              <a:off x="3706702" y="2965405"/>
              <a:ext cx="2071467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Mise en place de la plateforme test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Test &amp;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Learn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</a:t>
              </a:r>
              <a:r>
                <a:rPr lang="fr-FR" sz="1200" dirty="0">
                  <a:solidFill>
                    <a:srgbClr val="1F2532"/>
                  </a:solidFill>
                  <a:latin typeface="MULI EXTRALIGHT ROMAN" pitchFamily="2" charset="77"/>
                </a:rPr>
                <a:t>(et ajustement si besoin)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Démarrage de la formation des administrateurs et des recruteurs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Préparation du plan de communication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0260E8A-2C50-5845-A2C0-5F931EB84597}"/>
                </a:ext>
              </a:extLst>
            </p:cNvPr>
            <p:cNvSpPr txBox="1"/>
            <p:nvPr/>
          </p:nvSpPr>
          <p:spPr>
            <a:xfrm>
              <a:off x="6217026" y="2965405"/>
              <a:ext cx="231564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Mise en ligne de la plateforme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Import des membres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Derniers tests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Communication et </a:t>
              </a: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teasing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auprès des collaborateurs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Suite des formations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FC00DCF-4C76-B44E-B01E-6708F752FC82}"/>
                </a:ext>
              </a:extLst>
            </p:cNvPr>
            <p:cNvSpPr txBox="1"/>
            <p:nvPr/>
          </p:nvSpPr>
          <p:spPr>
            <a:xfrm>
              <a:off x="8849436" y="2965405"/>
              <a:ext cx="231564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Démarrage des actions de communication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 err="1">
                  <a:solidFill>
                    <a:srgbClr val="1F2532"/>
                  </a:solidFill>
                  <a:latin typeface="MULI REGULAR ROMAN" pitchFamily="2" charset="77"/>
                </a:rPr>
                <a:t>Onboarding</a:t>
              </a: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 des membres</a:t>
              </a:r>
            </a:p>
            <a:p>
              <a:pPr>
                <a:buClr>
                  <a:srgbClr val="3181FF"/>
                </a:buClr>
                <a:buSzPct val="120000"/>
              </a:pPr>
              <a:endParaRPr lang="fr-FR" sz="700" dirty="0">
                <a:solidFill>
                  <a:srgbClr val="1F2532"/>
                </a:solidFill>
                <a:latin typeface="MULI REGULAR ROMAN" pitchFamily="2" charset="77"/>
              </a:endParaRPr>
            </a:p>
            <a:p>
              <a:pPr marL="285750" indent="-285750">
                <a:buClr>
                  <a:srgbClr val="3181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1F2532"/>
                  </a:solidFill>
                  <a:latin typeface="MULI REGULAR ROMAN" pitchFamily="2" charset="77"/>
                </a:rPr>
                <a:t>Contrôle qualité et technique</a:t>
              </a:r>
            </a:p>
          </p:txBody>
        </p:sp>
      </p:grpSp>
      <p:pic>
        <p:nvPicPr>
          <p:cNvPr id="14" name="Image 13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60609DD6-3159-E544-8657-4116AA8664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92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B03EEF7D-EED7-6443-9918-61C82C424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3" t="16074" r="6250" b="23535"/>
          <a:stretch/>
        </p:blipFill>
        <p:spPr>
          <a:xfrm>
            <a:off x="717176" y="1550893"/>
            <a:ext cx="10712824" cy="41416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E46309-73C8-9146-8E3F-FECE387B2B5A}"/>
              </a:ext>
            </a:extLst>
          </p:cNvPr>
          <p:cNvSpPr txBox="1"/>
          <p:nvPr/>
        </p:nvSpPr>
        <p:spPr>
          <a:xfrm>
            <a:off x="2389545" y="272424"/>
            <a:ext cx="7412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cs typeface="Poppins SemiBold"/>
              </a:rPr>
              <a:t>La communication et l’animation, la clé du succès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511CAA2-8C8E-8A4C-9338-2AB56BB38F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00" y="3552573"/>
            <a:ext cx="1142685" cy="1593167"/>
          </a:xfrm>
          <a:prstGeom prst="rect">
            <a:avLst/>
          </a:prstGeom>
          <a:effectLst>
            <a:outerShdw blurRad="381000" dist="152400" dir="342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838C8C-0588-414E-AFF9-6ED7EEE60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264" y="3601000"/>
            <a:ext cx="1374930" cy="2334055"/>
          </a:xfrm>
          <a:prstGeom prst="rect">
            <a:avLst/>
          </a:prstGeom>
          <a:effectLst>
            <a:outerShdw blurRad="391879" dist="152987" dir="3416685" algn="ctr" rotWithShape="0">
              <a:srgbClr val="000000">
                <a:alpha val="10279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D703645-B490-AE49-B715-387F69D28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670" y="3601000"/>
            <a:ext cx="1331706" cy="1902437"/>
          </a:xfrm>
          <a:prstGeom prst="rect">
            <a:avLst/>
          </a:prstGeom>
          <a:effectLst>
            <a:outerShdw blurRad="205550" dist="123999" dir="3181435" algn="ctr" rotWithShape="0">
              <a:srgbClr val="000000">
                <a:alpha val="9825"/>
              </a:srgb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0B668F1-18C0-9349-BBB9-4A1240D16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3516" y="3601000"/>
            <a:ext cx="970047" cy="2292839"/>
          </a:xfrm>
          <a:prstGeom prst="rect">
            <a:avLst/>
          </a:prstGeom>
          <a:effectLst>
            <a:outerShdw blurRad="203200" dist="152400" dir="30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3C444E-5A40-4945-9E2D-C7CE3159DC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391" y="4832340"/>
            <a:ext cx="1986205" cy="1819530"/>
          </a:xfrm>
          <a:prstGeom prst="rect">
            <a:avLst/>
          </a:prstGeom>
          <a:effectLst>
            <a:outerShdw blurRad="203200" dist="152400" dir="30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C7C0A5D-1A66-4042-9D15-204A0ED088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744" y="3758060"/>
            <a:ext cx="1142685" cy="1590750"/>
          </a:xfrm>
          <a:prstGeom prst="rect">
            <a:avLst/>
          </a:prstGeom>
          <a:effectLst>
            <a:outerShdw blurRad="381000" dist="152400" dir="342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F8C223E-4B66-6849-9C22-84A8D1B044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589" y="3982337"/>
            <a:ext cx="1122882" cy="1590750"/>
          </a:xfrm>
          <a:prstGeom prst="rect">
            <a:avLst/>
          </a:prstGeom>
          <a:effectLst>
            <a:outerShdw blurRad="382980" dist="152400" dir="3420000" algn="ctr" rotWithShape="0">
              <a:srgbClr val="000000">
                <a:alpha val="9861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F057F8C-9ECA-9B4E-AD2E-FC74F3A47024}"/>
              </a:ext>
            </a:extLst>
          </p:cNvPr>
          <p:cNvSpPr txBox="1"/>
          <p:nvPr/>
        </p:nvSpPr>
        <p:spPr>
          <a:xfrm>
            <a:off x="1402685" y="2632204"/>
            <a:ext cx="254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Teasing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| Affichage | Vidéo de présentation | Guide du membre | Pack de lancement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2F1D4F3-55BB-954D-96D5-1BDDB0BA0E0B}"/>
              </a:ext>
            </a:extLst>
          </p:cNvPr>
          <p:cNvSpPr txBox="1"/>
          <p:nvPr/>
        </p:nvSpPr>
        <p:spPr>
          <a:xfrm>
            <a:off x="4825106" y="2632204"/>
            <a:ext cx="254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Email de bienvenue | Evènement de lancement | Communication sur le Fil d’actualité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FED2E7-21FE-7B4E-B47B-CC4521CF4596}"/>
              </a:ext>
            </a:extLst>
          </p:cNvPr>
          <p:cNvSpPr txBox="1"/>
          <p:nvPr/>
        </p:nvSpPr>
        <p:spPr>
          <a:xfrm>
            <a:off x="8054016" y="2632204"/>
            <a:ext cx="296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Emails d’animation automatique | </a:t>
            </a:r>
            <a:r>
              <a:rPr lang="fr-FR" sz="1200" dirty="0" err="1">
                <a:solidFill>
                  <a:schemeClr val="bg1"/>
                </a:solidFill>
                <a:latin typeface="MULI ROMAN" pitchFamily="2" charset="77"/>
              </a:rPr>
              <a:t>Klub</a:t>
            </a:r>
            <a:r>
              <a:rPr lang="fr-FR" sz="1200" dirty="0">
                <a:solidFill>
                  <a:schemeClr val="bg1"/>
                </a:solidFill>
                <a:latin typeface="MULI ROMAN" pitchFamily="2" charset="77"/>
              </a:rPr>
              <a:t> utilisateurs | Guide d’animations et opérations mensuelles | Interview vidéo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239DED8-9C2C-6B41-A047-5CD1C6BB88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520" y="3956045"/>
            <a:ext cx="2261094" cy="1623963"/>
          </a:xfrm>
          <a:prstGeom prst="rect">
            <a:avLst/>
          </a:prstGeom>
          <a:effectLst>
            <a:outerShdw blurRad="381000" dist="152400" dir="342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6DA4F3-389E-D646-9BE5-65AE1C5DBC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89" y="5095508"/>
            <a:ext cx="2307556" cy="1293193"/>
          </a:xfrm>
          <a:prstGeom prst="rect">
            <a:avLst/>
          </a:prstGeom>
          <a:effectLst>
            <a:outerShdw blurRad="965200" dist="50800" dir="324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C2EEB5-C1A2-5043-973D-DC698327C4B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500" y="5530361"/>
            <a:ext cx="319333" cy="3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4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17;p23">
            <a:extLst>
              <a:ext uri="{FF2B5EF4-FFF2-40B4-BE49-F238E27FC236}">
                <a16:creationId xmlns:a16="http://schemas.microsoft.com/office/drawing/2014/main" id="{7FBA791A-9683-3D44-AB15-C996A576C824}"/>
              </a:ext>
            </a:extLst>
          </p:cNvPr>
          <p:cNvSpPr txBox="1"/>
          <p:nvPr/>
        </p:nvSpPr>
        <p:spPr>
          <a:xfrm>
            <a:off x="3678375" y="276717"/>
            <a:ext cx="4835250" cy="5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Ils nous font confiance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DA76C70A-0493-4FDA-9F30-97FC127C4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6276" y="2037163"/>
            <a:ext cx="1024811" cy="7223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BABB5A-52A2-8A44-B170-CFBDFEDC26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14" y="2370480"/>
            <a:ext cx="1293665" cy="16231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0B33C385-24D1-AB49-B82A-36DF98D7EA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496" y="2252168"/>
            <a:ext cx="1088692" cy="33291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191201C-CF9C-2245-A7C3-D51C9399AC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086" y="2271535"/>
            <a:ext cx="713130" cy="331572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421D401F-5446-6D40-A75B-F5DC4E9A27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631" y="2313387"/>
            <a:ext cx="1078011" cy="225581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6145369A-F8A4-ED43-009F-26F779B5E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637" b="-14365"/>
          <a:stretch/>
        </p:blipFill>
        <p:spPr bwMode="auto">
          <a:xfrm>
            <a:off x="8858459" y="2292625"/>
            <a:ext cx="1366219" cy="2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isse d'épargne (banque) — Wikipédia">
            <a:extLst>
              <a:ext uri="{FF2B5EF4-FFF2-40B4-BE49-F238E27FC236}">
                <a16:creationId xmlns:a16="http://schemas.microsoft.com/office/drawing/2014/main" id="{B7E96555-85AE-C9A3-AF90-4B539C67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166" y="2208575"/>
            <a:ext cx="1278002" cy="4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Logo BANQUE POPULAIRE">
            <a:extLst>
              <a:ext uri="{FF2B5EF4-FFF2-40B4-BE49-F238E27FC236}">
                <a16:creationId xmlns:a16="http://schemas.microsoft.com/office/drawing/2014/main" id="{AA4EE236-56CA-5AE0-2F0F-85DA48A94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644" y="2142209"/>
            <a:ext cx="1286734" cy="5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E18AD145-0A29-AD44-B961-7C06A8D7F2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815" y="3036252"/>
            <a:ext cx="1013605" cy="38999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5D47284-034C-754F-AB40-FDF3693459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541" y="3004131"/>
            <a:ext cx="1062661" cy="44565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151AB95-3AC1-4761-9A1C-6A2C8753E81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375" y="3044609"/>
            <a:ext cx="1040786" cy="2948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5F5265-BB49-4D4E-8B58-4A5568D1F12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527" y="3011587"/>
            <a:ext cx="1008263" cy="3908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E5115C8-552B-614E-BEBD-4659C9A20D8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2398" y="3056005"/>
            <a:ext cx="1313690" cy="30859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3CA6FA7-E768-934D-83ED-AAFC01A76CB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42" y="3119432"/>
            <a:ext cx="1080458" cy="169554"/>
          </a:xfrm>
          <a:prstGeom prst="rect">
            <a:avLst/>
          </a:prstGeom>
        </p:spPr>
      </p:pic>
      <p:pic>
        <p:nvPicPr>
          <p:cNvPr id="15" name="Picture 2" descr="JULES - ÉQUIPEMENT DE LA PERSONNE">
            <a:extLst>
              <a:ext uri="{FF2B5EF4-FFF2-40B4-BE49-F238E27FC236}">
                <a16:creationId xmlns:a16="http://schemas.microsoft.com/office/drawing/2014/main" id="{5196FA2C-1D98-2889-07F2-B9C9A6DC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8080" y="3093028"/>
            <a:ext cx="763678" cy="18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5B1E307A-8B3A-4B03-4954-C27F2FFF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8412" y="3038739"/>
            <a:ext cx="1341601" cy="2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udilab Site Internet - Test Auditif en Ligne - - 1001Audios">
            <a:extLst>
              <a:ext uri="{FF2B5EF4-FFF2-40B4-BE49-F238E27FC236}">
                <a16:creationId xmlns:a16="http://schemas.microsoft.com/office/drawing/2014/main" id="{291B0B9D-B57F-4652-9DD7-81B8848C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450" y="4744926"/>
            <a:ext cx="966989" cy="46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es agences expertes pour tirer le maximum de vos data analytics">
            <a:extLst>
              <a:ext uri="{FF2B5EF4-FFF2-40B4-BE49-F238E27FC236}">
                <a16:creationId xmlns:a16="http://schemas.microsoft.com/office/drawing/2014/main" id="{4E570833-3274-40F7-B03D-A5A786D16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8147" y="4798248"/>
            <a:ext cx="1162998" cy="3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9F0EF7E-41A4-B84F-BD85-F41075DA728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205" y="4818219"/>
            <a:ext cx="1601475" cy="322432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07CB205E-BDB3-C445-A3B0-39069BD330C5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792" y="4581251"/>
            <a:ext cx="773613" cy="796367"/>
          </a:xfrm>
          <a:prstGeom prst="rect">
            <a:avLst/>
          </a:prstGeom>
        </p:spPr>
      </p:pic>
      <p:pic>
        <p:nvPicPr>
          <p:cNvPr id="39" name="Picture 16" descr="Solvarea - Home | Facebook">
            <a:extLst>
              <a:ext uri="{FF2B5EF4-FFF2-40B4-BE49-F238E27FC236}">
                <a16:creationId xmlns:a16="http://schemas.microsoft.com/office/drawing/2014/main" id="{BD14EBBE-0774-4B39-9A5B-58DF5E5DD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7229" y="4668415"/>
            <a:ext cx="799404" cy="6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ownload Partenamut Logo PNG and Vector (PDF, SVG, Ai, EPS) Free">
            <a:extLst>
              <a:ext uri="{FF2B5EF4-FFF2-40B4-BE49-F238E27FC236}">
                <a16:creationId xmlns:a16="http://schemas.microsoft.com/office/drawing/2014/main" id="{DD12C2CE-F7BB-D680-E2A4-878D942B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5458" y="4818639"/>
            <a:ext cx="1524411" cy="3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46CA64-FDB5-CF48-ADDA-7A02A34B7F20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587" y="4856559"/>
            <a:ext cx="914573" cy="35738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A384412-F1B8-B14B-A59C-43AE8CBC77B6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325" y="3948680"/>
            <a:ext cx="1008265" cy="3487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4215BCE-3243-E043-8BD6-36EA30C477A8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631" y="3962013"/>
            <a:ext cx="1288555" cy="322124"/>
          </a:xfrm>
          <a:prstGeom prst="rect">
            <a:avLst/>
          </a:prstGeom>
        </p:spPr>
      </p:pic>
      <p:pic>
        <p:nvPicPr>
          <p:cNvPr id="16" name="Picture 4" descr="Chaussea - Nos offres d'emploi">
            <a:extLst>
              <a:ext uri="{FF2B5EF4-FFF2-40B4-BE49-F238E27FC236}">
                <a16:creationId xmlns:a16="http://schemas.microsoft.com/office/drawing/2014/main" id="{04A9E45B-9420-15D2-AF90-CDE0E82FB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2809" y="3887682"/>
            <a:ext cx="914573" cy="47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6A9A9BA-DF8A-B8B2-CAD3-4B6C50A5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154" y="3959761"/>
            <a:ext cx="1307087" cy="3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EA04A328-9E3E-065D-CFA6-4B8620319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4147" y="3936061"/>
            <a:ext cx="1132735" cy="3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lee Group : Créateur de solutions ! Conseil, Intégration, TMA, Software">
            <a:extLst>
              <a:ext uri="{FF2B5EF4-FFF2-40B4-BE49-F238E27FC236}">
                <a16:creationId xmlns:a16="http://schemas.microsoft.com/office/drawing/2014/main" id="{BDB3BAC1-038F-42CE-B6A9-FC164914E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816" y="3930723"/>
            <a:ext cx="1104170" cy="38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020791A-DCB6-5242-9F8A-C4C3A50E3960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910" y="3930723"/>
            <a:ext cx="1287914" cy="3698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1A9AF9-9B04-4041-B9D9-57A280559B92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899" y="1466443"/>
            <a:ext cx="782061" cy="34195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CAF07C4-C93D-C343-B559-75340BB6BA1D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994" y="1336018"/>
            <a:ext cx="406533" cy="430549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7FBB190D-BA77-7240-87D0-5F4C5933BF05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351" y="1389070"/>
            <a:ext cx="445614" cy="45961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835C801-A47E-4C1D-B313-624F250D5680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989" y="1510991"/>
            <a:ext cx="1280275" cy="26100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0AB6F2B3-F952-42E3-92FA-6BA99A8BE17F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14" y="1464845"/>
            <a:ext cx="1003517" cy="3017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B7F6DC-0EAF-A043-8492-AF29F5C8F27F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708" y="1448546"/>
            <a:ext cx="621819" cy="334373"/>
          </a:xfrm>
          <a:prstGeom prst="rect">
            <a:avLst/>
          </a:prstGeom>
        </p:spPr>
      </p:pic>
      <p:pic>
        <p:nvPicPr>
          <p:cNvPr id="1026" name="Picture 2" descr="LESAFFRE, le spécialiste de la levure et de la fermentation | LESAFFRE">
            <a:extLst>
              <a:ext uri="{FF2B5EF4-FFF2-40B4-BE49-F238E27FC236}">
                <a16:creationId xmlns:a16="http://schemas.microsoft.com/office/drawing/2014/main" id="{21C42BAA-F5B2-4C6B-9CA0-2F2431D9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2075" y="1313463"/>
            <a:ext cx="1024811" cy="53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UCHAN AEROVILLE">
            <a:extLst>
              <a:ext uri="{FF2B5EF4-FFF2-40B4-BE49-F238E27FC236}">
                <a16:creationId xmlns:a16="http://schemas.microsoft.com/office/drawing/2014/main" id="{5494F054-65B6-D3EC-FE81-65CB54754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339" y="1395772"/>
            <a:ext cx="1057272" cy="4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PMG — Wikipédia">
            <a:extLst>
              <a:ext uri="{FF2B5EF4-FFF2-40B4-BE49-F238E27FC236}">
                <a16:creationId xmlns:a16="http://schemas.microsoft.com/office/drawing/2014/main" id="{B9292380-53A1-79DE-4BBD-318EA37A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890" y="1466928"/>
            <a:ext cx="750062" cy="3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DCFF8B0-31E0-1D42-8552-A2B3CC96C6B3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009" y="1210235"/>
            <a:ext cx="772567" cy="682113"/>
          </a:xfrm>
          <a:prstGeom prst="rect">
            <a:avLst/>
          </a:prstGeom>
        </p:spPr>
      </p:pic>
      <p:pic>
        <p:nvPicPr>
          <p:cNvPr id="36" name="Picture 12" descr="Groupe Rocher — Wikipédia">
            <a:extLst>
              <a:ext uri="{FF2B5EF4-FFF2-40B4-BE49-F238E27FC236}">
                <a16:creationId xmlns:a16="http://schemas.microsoft.com/office/drawing/2014/main" id="{B75D009B-F151-7314-828E-9F4E84E78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127" y="1430125"/>
            <a:ext cx="1154937" cy="38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RNESS – Conseil en technologies – DevOps – Transformation">
            <a:extLst>
              <a:ext uri="{FF2B5EF4-FFF2-40B4-BE49-F238E27FC236}">
                <a16:creationId xmlns:a16="http://schemas.microsoft.com/office/drawing/2014/main" id="{8699FFF8-8E0B-4206-9B53-337FD703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6550" y="5702879"/>
            <a:ext cx="991075" cy="2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mploi Micropole - MICROPOLE - Consultant Master Data Management (F/H) CDI">
            <a:extLst>
              <a:ext uri="{FF2B5EF4-FFF2-40B4-BE49-F238E27FC236}">
                <a16:creationId xmlns:a16="http://schemas.microsoft.com/office/drawing/2014/main" id="{4FCD9F9C-A602-4575-8113-8EC1332F9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587" y="5715572"/>
            <a:ext cx="1345850" cy="25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odrive (New logo) - CMIT">
            <a:extLst>
              <a:ext uri="{FF2B5EF4-FFF2-40B4-BE49-F238E27FC236}">
                <a16:creationId xmlns:a16="http://schemas.microsoft.com/office/drawing/2014/main" id="{86D8DCA3-67F6-4B64-94EE-6B7AAA9CA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9921" y="5674620"/>
            <a:ext cx="1163297" cy="3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inkcity : la nouvelle marque des filiales de développement immobilier de  Bouygues Construction | Bouygues Construction">
            <a:extLst>
              <a:ext uri="{FF2B5EF4-FFF2-40B4-BE49-F238E27FC236}">
                <a16:creationId xmlns:a16="http://schemas.microsoft.com/office/drawing/2014/main" id="{CC86A419-5508-4F1F-B341-F0C3D4E8E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6571" y="5651075"/>
            <a:ext cx="939285" cy="3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75473A3-CD15-6FCF-1B8A-7EAEB7CC8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83" y="5564278"/>
            <a:ext cx="1080458" cy="5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65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E6EA7F4-97FC-E645-BCDE-779BC5955811}"/>
              </a:ext>
            </a:extLst>
          </p:cNvPr>
          <p:cNvSpPr txBox="1"/>
          <p:nvPr/>
        </p:nvSpPr>
        <p:spPr>
          <a:xfrm>
            <a:off x="4529703" y="5979838"/>
            <a:ext cx="31325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err="1">
                <a:latin typeface="Muli SemiBold Roman" pitchFamily="2" charset="77"/>
              </a:rPr>
              <a:t>www.keycooptsystem.com</a:t>
            </a:r>
            <a:endParaRPr lang="fr-FR" sz="1800" b="1" dirty="0">
              <a:latin typeface="Muli SemiBold Roman" pitchFamily="2" charset="77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ED3789B-E9A8-314B-8747-F404BA39A378}"/>
              </a:ext>
            </a:extLst>
          </p:cNvPr>
          <p:cNvGrpSpPr/>
          <p:nvPr/>
        </p:nvGrpSpPr>
        <p:grpSpPr>
          <a:xfrm>
            <a:off x="5644511" y="3753286"/>
            <a:ext cx="902972" cy="394168"/>
            <a:chOff x="5572681" y="3753286"/>
            <a:chExt cx="902972" cy="39416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04CA831-C3A4-8B4F-858B-225EAF90B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2681" y="3753286"/>
              <a:ext cx="379656" cy="37965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D8CB4B9-273E-1E4C-A6ED-38BEDADB3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5997" y="3767798"/>
              <a:ext cx="379656" cy="379656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8DC1967-496C-F24C-BA64-BE23BB83E0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318" y="2562577"/>
            <a:ext cx="3641364" cy="8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6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D4FE480C-F755-614B-A58A-D681276E1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0992" y="552"/>
            <a:ext cx="3631008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63FC248-0324-7E4F-B955-45956A4D854C}"/>
              </a:ext>
            </a:extLst>
          </p:cNvPr>
          <p:cNvGrpSpPr/>
          <p:nvPr/>
        </p:nvGrpSpPr>
        <p:grpSpPr>
          <a:xfrm>
            <a:off x="6552794" y="819227"/>
            <a:ext cx="2832921" cy="5219547"/>
            <a:chOff x="2092017" y="614420"/>
            <a:chExt cx="2124691" cy="391466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B29C3D8-4A5C-1A43-A910-EE574C10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2017" y="614420"/>
              <a:ext cx="2124691" cy="3914660"/>
            </a:xfrm>
            <a:prstGeom prst="rect">
              <a:avLst/>
            </a:prstGeom>
            <a:effectLst/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D2FF098-A815-1944-94E5-DCA5E88B7B2F}"/>
                </a:ext>
              </a:extLst>
            </p:cNvPr>
            <p:cNvGrpSpPr/>
            <p:nvPr/>
          </p:nvGrpSpPr>
          <p:grpSpPr>
            <a:xfrm>
              <a:off x="2284276" y="2775994"/>
              <a:ext cx="1740175" cy="1300171"/>
              <a:chOff x="2284275" y="2775994"/>
              <a:chExt cx="1740175" cy="1300171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1F51164-6C00-A64D-A440-0CC453A4A39A}"/>
                  </a:ext>
                </a:extLst>
              </p:cNvPr>
              <p:cNvSpPr txBox="1"/>
              <p:nvPr/>
            </p:nvSpPr>
            <p:spPr>
              <a:xfrm>
                <a:off x="2589944" y="2775994"/>
                <a:ext cx="1024560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267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60%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35A341F-80A1-5441-9C90-A8A417F83D9B}"/>
                  </a:ext>
                </a:extLst>
              </p:cNvPr>
              <p:cNvSpPr txBox="1"/>
              <p:nvPr/>
            </p:nvSpPr>
            <p:spPr>
              <a:xfrm>
                <a:off x="2284275" y="3360585"/>
                <a:ext cx="1740175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des collaborateurs opteraient pour une opportunité en interne si possible</a:t>
                </a:r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0737B11-3AF3-9240-9EBE-0A2925899F6C}"/>
                </a:ext>
              </a:extLst>
            </p:cNvPr>
            <p:cNvGrpSpPr/>
            <p:nvPr/>
          </p:nvGrpSpPr>
          <p:grpSpPr>
            <a:xfrm>
              <a:off x="2284276" y="944070"/>
              <a:ext cx="1740175" cy="1300355"/>
              <a:chOff x="2284275" y="527199"/>
              <a:chExt cx="1740175" cy="1300355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B8A0A2D-2090-2F41-B35A-B9166057F9E5}"/>
                  </a:ext>
                </a:extLst>
              </p:cNvPr>
              <p:cNvSpPr txBox="1"/>
              <p:nvPr/>
            </p:nvSpPr>
            <p:spPr>
              <a:xfrm>
                <a:off x="2721391" y="527199"/>
                <a:ext cx="762469" cy="561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267" b="1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5%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D9BB48-8935-AD4E-B972-0E099FFB8279}"/>
                  </a:ext>
                </a:extLst>
              </p:cNvPr>
              <p:cNvSpPr txBox="1"/>
              <p:nvPr/>
            </p:nvSpPr>
            <p:spPr>
              <a:xfrm>
                <a:off x="2284275" y="1111974"/>
                <a:ext cx="1740175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La mobilité interne </a:t>
                </a:r>
              </a:p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a représenté moins </a:t>
                </a:r>
              </a:p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Muli Light Roman" pitchFamily="2" charset="77"/>
                    <a:cs typeface="Poppins" pitchFamily="2" charset="77"/>
                  </a:rPr>
                  <a:t>de 5% des recrutements en 2018</a:t>
                </a:r>
              </a:p>
            </p:txBody>
          </p:sp>
        </p:grp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2A1768F-31DA-B645-9B76-2C67171B320B}"/>
                </a:ext>
              </a:extLst>
            </p:cNvPr>
            <p:cNvCxnSpPr/>
            <p:nvPr/>
          </p:nvCxnSpPr>
          <p:spPr>
            <a:xfrm>
              <a:off x="2337570" y="2571750"/>
              <a:ext cx="157588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179E113-3A58-0147-8936-6FDDFC33CAC4}"/>
              </a:ext>
            </a:extLst>
          </p:cNvPr>
          <p:cNvGrpSpPr/>
          <p:nvPr/>
        </p:nvGrpSpPr>
        <p:grpSpPr>
          <a:xfrm>
            <a:off x="696433" y="1034889"/>
            <a:ext cx="4879200" cy="1472393"/>
            <a:chOff x="696433" y="1034889"/>
            <a:chExt cx="4879200" cy="1472393"/>
          </a:xfrm>
        </p:grpSpPr>
        <p:sp>
          <p:nvSpPr>
            <p:cNvPr id="20" name="Google Shape;126;p24">
              <a:extLst>
                <a:ext uri="{FF2B5EF4-FFF2-40B4-BE49-F238E27FC236}">
                  <a16:creationId xmlns:a16="http://schemas.microsoft.com/office/drawing/2014/main" id="{E58F4E09-D67B-5B41-8CAB-C6AC81E67458}"/>
                </a:ext>
              </a:extLst>
            </p:cNvPr>
            <p:cNvSpPr txBox="1"/>
            <p:nvPr/>
          </p:nvSpPr>
          <p:spPr>
            <a:xfrm>
              <a:off x="696433" y="1034889"/>
              <a:ext cx="4879200" cy="447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lvl="0"/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3 leviers stratégiques pour vos recrutements</a:t>
              </a: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17;p23">
              <a:extLst>
                <a:ext uri="{FF2B5EF4-FFF2-40B4-BE49-F238E27FC236}">
                  <a16:creationId xmlns:a16="http://schemas.microsoft.com/office/drawing/2014/main" id="{62098B86-8A34-AB45-80F5-7C6EA5F3FE0D}"/>
                </a:ext>
              </a:extLst>
            </p:cNvPr>
            <p:cNvSpPr txBox="1"/>
            <p:nvPr/>
          </p:nvSpPr>
          <p:spPr>
            <a:xfrm>
              <a:off x="696434" y="1482633"/>
              <a:ext cx="4223601" cy="1024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La mobilité interne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AD7290DF-5A94-7940-B813-ABAB0C72A3FB}"/>
              </a:ext>
            </a:extLst>
          </p:cNvPr>
          <p:cNvGrpSpPr/>
          <p:nvPr/>
        </p:nvGrpSpPr>
        <p:grpSpPr>
          <a:xfrm>
            <a:off x="782687" y="2959994"/>
            <a:ext cx="4079104" cy="415095"/>
            <a:chOff x="782687" y="2959994"/>
            <a:chExt cx="4079104" cy="415095"/>
          </a:xfrm>
        </p:grpSpPr>
        <p:sp>
          <p:nvSpPr>
            <p:cNvPr id="6" name="Google Shape;79;p19">
              <a:extLst>
                <a:ext uri="{FF2B5EF4-FFF2-40B4-BE49-F238E27FC236}">
                  <a16:creationId xmlns:a16="http://schemas.microsoft.com/office/drawing/2014/main" id="{9806E9F9-BEF8-8048-AE43-CA9686B31ADE}"/>
                </a:ext>
              </a:extLst>
            </p:cNvPr>
            <p:cNvSpPr txBox="1"/>
            <p:nvPr/>
          </p:nvSpPr>
          <p:spPr>
            <a:xfrm>
              <a:off x="1346371" y="2972789"/>
              <a:ext cx="3515420" cy="389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800"/>
              </a:pPr>
              <a:r>
                <a:rPr lang="fr" sz="1600" dirty="0">
                  <a:solidFill>
                    <a:srgbClr val="1F2532"/>
                  </a:solidFill>
                  <a:latin typeface="Muli Regular Roman"/>
                  <a:ea typeface="Muli Regular Roman"/>
                  <a:cs typeface="Muli Regular Roman"/>
                  <a:sym typeface="Muli"/>
                </a:rPr>
                <a:t>Une source de talents inexploitée…</a:t>
              </a:r>
              <a:endParaRPr sz="1067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CDB3066-D61D-674C-BD58-1BD0A6A3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687" y="2959994"/>
              <a:ext cx="432848" cy="415095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105AB31-68FA-3D4E-8AC3-321483E93DD6}"/>
              </a:ext>
            </a:extLst>
          </p:cNvPr>
          <p:cNvGrpSpPr/>
          <p:nvPr/>
        </p:nvGrpSpPr>
        <p:grpSpPr>
          <a:xfrm>
            <a:off x="782687" y="4070710"/>
            <a:ext cx="4294923" cy="558015"/>
            <a:chOff x="782687" y="4070710"/>
            <a:chExt cx="4294923" cy="558015"/>
          </a:xfrm>
        </p:grpSpPr>
        <p:sp>
          <p:nvSpPr>
            <p:cNvPr id="11" name="Google Shape;79;p19">
              <a:extLst>
                <a:ext uri="{FF2B5EF4-FFF2-40B4-BE49-F238E27FC236}">
                  <a16:creationId xmlns:a16="http://schemas.microsoft.com/office/drawing/2014/main" id="{A76A33F9-E343-4D43-B53A-D65D2430F6ED}"/>
                </a:ext>
              </a:extLst>
            </p:cNvPr>
            <p:cNvSpPr txBox="1"/>
            <p:nvPr/>
          </p:nvSpPr>
          <p:spPr>
            <a:xfrm>
              <a:off x="1350790" y="4070710"/>
              <a:ext cx="3726820" cy="558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800"/>
              </a:pPr>
              <a:r>
                <a:rPr lang="fr" sz="1600" dirty="0">
                  <a:solidFill>
                    <a:srgbClr val="1F2532"/>
                  </a:solidFill>
                  <a:latin typeface="Muli Regular Roman"/>
                  <a:ea typeface="Muli Regular Roman"/>
                  <a:cs typeface="Muli Regular Roman"/>
                  <a:sym typeface="Muli"/>
                </a:rPr>
                <a:t>… alors que les collaborateurs sont en demande !</a:t>
              </a:r>
              <a:endParaRPr sz="1067" dirty="0">
                <a:solidFill>
                  <a:srgbClr val="1F2532"/>
                </a:solidFill>
                <a:latin typeface="Muli Regular Roman"/>
                <a:ea typeface="Muli Regular Roman"/>
                <a:cs typeface="Muli Regular Roman"/>
                <a:sym typeface="Muli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884343A-1582-C641-A807-79EDF71C7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687" y="4192190"/>
              <a:ext cx="432848" cy="317874"/>
            </a:xfrm>
            <a:prstGeom prst="rect">
              <a:avLst/>
            </a:prstGeom>
          </p:spPr>
        </p:pic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160D1284-DC7B-624C-A54B-CED1D7A13886}"/>
              </a:ext>
            </a:extLst>
          </p:cNvPr>
          <p:cNvSpPr txBox="1"/>
          <p:nvPr/>
        </p:nvSpPr>
        <p:spPr>
          <a:xfrm>
            <a:off x="696433" y="5673120"/>
            <a:ext cx="4039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Muli ExtraLight Roman" pitchFamily="2" charset="77"/>
              </a:rPr>
              <a:t>Sources : Etude de rémunération 2019 du cabinet HAYS.</a:t>
            </a:r>
          </a:p>
        </p:txBody>
      </p:sp>
      <p:pic>
        <p:nvPicPr>
          <p:cNvPr id="23" name="Image 22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4F7B5A51-DEF9-B64F-87EB-A7E19E8F3E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6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9;p19">
            <a:extLst>
              <a:ext uri="{FF2B5EF4-FFF2-40B4-BE49-F238E27FC236}">
                <a16:creationId xmlns:a16="http://schemas.microsoft.com/office/drawing/2014/main" id="{FF5BBE02-E208-3F46-B48F-7D7211119BDC}"/>
              </a:ext>
            </a:extLst>
          </p:cNvPr>
          <p:cNvSpPr txBox="1"/>
          <p:nvPr/>
        </p:nvSpPr>
        <p:spPr>
          <a:xfrm>
            <a:off x="696433" y="2612190"/>
            <a:ext cx="4291327" cy="106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800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En engageant vos collaborateurs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au cœur de votre stratégie RH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, vous les embarquez dans votre programme Ambassadeurs et bénéficiez d’un cercle vertueux !</a:t>
            </a:r>
            <a:endParaRPr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sp>
        <p:nvSpPr>
          <p:cNvPr id="6" name="Google Shape;126;p24">
            <a:extLst>
              <a:ext uri="{FF2B5EF4-FFF2-40B4-BE49-F238E27FC236}">
                <a16:creationId xmlns:a16="http://schemas.microsoft.com/office/drawing/2014/main" id="{C792E7EE-D577-A842-99E8-6CC3C0AB5B99}"/>
              </a:ext>
            </a:extLst>
          </p:cNvPr>
          <p:cNvSpPr txBox="1"/>
          <p:nvPr/>
        </p:nvSpPr>
        <p:spPr>
          <a:xfrm>
            <a:off x="696434" y="944625"/>
            <a:ext cx="4879200" cy="447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fr-FR"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rPr>
              <a:t>3 leviers stratégiques pour vos recrutements</a:t>
            </a:r>
          </a:p>
          <a:p>
            <a:endParaRPr sz="2489" dirty="0">
              <a:latin typeface="Calibri"/>
              <a:ea typeface="Calibri"/>
              <a:cs typeface="Calibri"/>
              <a:sym typeface="Calibri"/>
            </a:endParaRPr>
          </a:p>
          <a:p>
            <a:endParaRPr sz="2489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7;p23">
            <a:extLst>
              <a:ext uri="{FF2B5EF4-FFF2-40B4-BE49-F238E27FC236}">
                <a16:creationId xmlns:a16="http://schemas.microsoft.com/office/drawing/2014/main" id="{F3C2AC6F-A746-7249-AD5C-5B35D9844403}"/>
              </a:ext>
            </a:extLst>
          </p:cNvPr>
          <p:cNvSpPr txBox="1"/>
          <p:nvPr/>
        </p:nvSpPr>
        <p:spPr>
          <a:xfrm>
            <a:off x="696432" y="1347874"/>
            <a:ext cx="6377030" cy="1501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2300"/>
            </a:pPr>
            <a:r>
              <a:rPr lang="fr-FR"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Vos collaborateurs ambassadeurs</a:t>
            </a:r>
          </a:p>
        </p:txBody>
      </p:sp>
      <p:sp>
        <p:nvSpPr>
          <p:cNvPr id="9" name="Google Shape;79;p19">
            <a:extLst>
              <a:ext uri="{FF2B5EF4-FFF2-40B4-BE49-F238E27FC236}">
                <a16:creationId xmlns:a16="http://schemas.microsoft.com/office/drawing/2014/main" id="{F8219734-CB3B-5C45-A250-5A34D611C887}"/>
              </a:ext>
            </a:extLst>
          </p:cNvPr>
          <p:cNvSpPr txBox="1"/>
          <p:nvPr/>
        </p:nvSpPr>
        <p:spPr>
          <a:xfrm>
            <a:off x="696432" y="4506137"/>
            <a:ext cx="4291327" cy="7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800"/>
            </a:pP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La parole des collaborateurs est </a:t>
            </a:r>
            <a:r>
              <a:rPr lang="fr-FR" sz="1600" b="1" i="1" dirty="0">
                <a:solidFill>
                  <a:srgbClr val="3181FF"/>
                </a:solidFill>
                <a:latin typeface="Muli SemiBold Italic" pitchFamily="2" charset="77"/>
                <a:ea typeface="Muli Bold Italic"/>
                <a:cs typeface="Poppins Light" pitchFamily="2" charset="77"/>
                <a:sym typeface="Muli"/>
              </a:rPr>
              <a:t>3 fois plus crédible</a:t>
            </a:r>
            <a:r>
              <a:rPr lang="fr-FR" sz="1600" i="1" dirty="0">
                <a:solidFill>
                  <a:srgbClr val="1F2532"/>
                </a:solidFill>
                <a:latin typeface="Muli ExtraLight Italic" pitchFamily="2" charset="77"/>
                <a:ea typeface="Muli Italic"/>
                <a:cs typeface="Poppins Light" pitchFamily="2" charset="77"/>
                <a:sym typeface="Muli"/>
              </a:rPr>
              <a:t> que celle du PDG quand il s’agit de parler de l’entreprise !</a:t>
            </a:r>
            <a:endParaRPr sz="1067" i="1" dirty="0">
              <a:solidFill>
                <a:srgbClr val="1F2532"/>
              </a:solidFill>
              <a:latin typeface="Muli ExtraLight Italic" pitchFamily="2" charset="77"/>
              <a:ea typeface="Muli Italic"/>
              <a:cs typeface="Poppins Light" pitchFamily="2" charset="77"/>
              <a:sym typeface="Muli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0469663-17E3-FD4E-AF10-B317CB1C0C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664" y="-753961"/>
            <a:ext cx="9149903" cy="83659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7B53AF6-3ADC-1B4B-84D5-66417F447479}"/>
              </a:ext>
            </a:extLst>
          </p:cNvPr>
          <p:cNvSpPr txBox="1"/>
          <p:nvPr/>
        </p:nvSpPr>
        <p:spPr>
          <a:xfrm>
            <a:off x="696432" y="5636376"/>
            <a:ext cx="2686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Muli ExtraLight Roman" pitchFamily="2" charset="77"/>
              </a:rPr>
              <a:t>Source : </a:t>
            </a:r>
            <a:r>
              <a:rPr lang="fr-FR" sz="1200" dirty="0" err="1">
                <a:latin typeface="Muli ExtraLight Roman" pitchFamily="2" charset="77"/>
              </a:rPr>
              <a:t>Edelman</a:t>
            </a:r>
            <a:r>
              <a:rPr lang="fr-FR" sz="1200" dirty="0">
                <a:latin typeface="Muli ExtraLight Roman" pitchFamily="2" charset="77"/>
              </a:rPr>
              <a:t> Trust </a:t>
            </a:r>
            <a:r>
              <a:rPr lang="fr-FR" sz="1200" dirty="0" err="1">
                <a:latin typeface="Muli ExtraLight Roman" pitchFamily="2" charset="77"/>
              </a:rPr>
              <a:t>Barometer</a:t>
            </a:r>
            <a:r>
              <a:rPr lang="fr-FR" sz="1200" dirty="0">
                <a:latin typeface="Muli ExtraLight Roman" pitchFamily="2" charset="77"/>
              </a:rPr>
              <a:t>. </a:t>
            </a:r>
          </a:p>
        </p:txBody>
      </p:sp>
      <p:sp>
        <p:nvSpPr>
          <p:cNvPr id="10" name="Google Shape;79;p19">
            <a:extLst>
              <a:ext uri="{FF2B5EF4-FFF2-40B4-BE49-F238E27FC236}">
                <a16:creationId xmlns:a16="http://schemas.microsoft.com/office/drawing/2014/main" id="{D2762204-5759-4F48-9E1B-66AD79E2B6D1}"/>
              </a:ext>
            </a:extLst>
          </p:cNvPr>
          <p:cNvSpPr txBox="1"/>
          <p:nvPr/>
        </p:nvSpPr>
        <p:spPr>
          <a:xfrm>
            <a:off x="997388" y="4138677"/>
            <a:ext cx="1773496" cy="27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SzPts val="800"/>
            </a:pPr>
            <a:r>
              <a:rPr lang="fr-FR" sz="1600" b="1" dirty="0">
                <a:solidFill>
                  <a:srgbClr val="1F2532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Le saviez-vous ?</a:t>
            </a:r>
            <a:endParaRPr sz="1067" b="1" dirty="0">
              <a:solidFill>
                <a:srgbClr val="1F2532"/>
              </a:solidFill>
              <a:latin typeface="Muli Bold Roman" pitchFamily="2" charset="77"/>
              <a:ea typeface="Muli Bold Roman"/>
              <a:cs typeface="Muli Bold Roman"/>
              <a:sym typeface="Mul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70D98A-C8B1-3148-ADE4-A7F1D50E29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32" y="4069561"/>
            <a:ext cx="337426" cy="337426"/>
          </a:xfrm>
          <a:prstGeom prst="rect">
            <a:avLst/>
          </a:prstGeom>
        </p:spPr>
      </p:pic>
      <p:pic>
        <p:nvPicPr>
          <p:cNvPr id="14" name="Image 13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9815A655-C264-3242-8C14-CFA007D78F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2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A1E1E90-9725-A248-B8B7-E53DCECD90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E055F1B-5883-0141-AE18-CE0868C25AA9}"/>
              </a:ext>
            </a:extLst>
          </p:cNvPr>
          <p:cNvGrpSpPr/>
          <p:nvPr/>
        </p:nvGrpSpPr>
        <p:grpSpPr>
          <a:xfrm>
            <a:off x="716592" y="2322927"/>
            <a:ext cx="4979669" cy="895491"/>
            <a:chOff x="-796100" y="776166"/>
            <a:chExt cx="3662589" cy="671618"/>
          </a:xfrm>
        </p:grpSpPr>
        <p:sp>
          <p:nvSpPr>
            <p:cNvPr id="14" name="Google Shape;126;p24">
              <a:extLst>
                <a:ext uri="{FF2B5EF4-FFF2-40B4-BE49-F238E27FC236}">
                  <a16:creationId xmlns:a16="http://schemas.microsoft.com/office/drawing/2014/main" id="{853913E3-90E1-8A40-AF9B-117EC83F233B}"/>
                </a:ext>
              </a:extLst>
            </p:cNvPr>
            <p:cNvSpPr txBox="1"/>
            <p:nvPr/>
          </p:nvSpPr>
          <p:spPr>
            <a:xfrm>
              <a:off x="-796100" y="776166"/>
              <a:ext cx="2998791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lvl="0"/>
              <a:r>
                <a:rPr lang="fr-FR" sz="1600" b="1" dirty="0">
                  <a:solidFill>
                    <a:schemeClr val="bg1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Pourquoi s’équiper d’un outil digital ?</a:t>
              </a: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7;p23">
              <a:extLst>
                <a:ext uri="{FF2B5EF4-FFF2-40B4-BE49-F238E27FC236}">
                  <a16:creationId xmlns:a16="http://schemas.microsoft.com/office/drawing/2014/main" id="{1FA5EF91-C86F-3347-A78D-779B2D2C2190}"/>
                </a:ext>
              </a:extLst>
            </p:cNvPr>
            <p:cNvSpPr txBox="1"/>
            <p:nvPr/>
          </p:nvSpPr>
          <p:spPr>
            <a:xfrm>
              <a:off x="-796100" y="1111975"/>
              <a:ext cx="3662589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fr-FR" sz="3200" dirty="0">
                  <a:solidFill>
                    <a:schemeClr val="bg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La méthode artisanale a ses limites !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C6EF2E-BF49-8F47-83EB-AADFB5C23F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34" y="6120725"/>
            <a:ext cx="1674637" cy="3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01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551718BF-5660-C645-BD87-553E67BAA2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4F8B774-D6E0-6A4B-AD31-6182F2301808}"/>
              </a:ext>
            </a:extLst>
          </p:cNvPr>
          <p:cNvGrpSpPr/>
          <p:nvPr/>
        </p:nvGrpSpPr>
        <p:grpSpPr>
          <a:xfrm>
            <a:off x="3002206" y="233173"/>
            <a:ext cx="6187587" cy="986028"/>
            <a:chOff x="522325" y="776166"/>
            <a:chExt cx="4640690" cy="739521"/>
          </a:xfrm>
        </p:grpSpPr>
        <p:sp>
          <p:nvSpPr>
            <p:cNvPr id="8" name="Google Shape;126;p24">
              <a:extLst>
                <a:ext uri="{FF2B5EF4-FFF2-40B4-BE49-F238E27FC236}">
                  <a16:creationId xmlns:a16="http://schemas.microsoft.com/office/drawing/2014/main" id="{3A9C84FD-08D4-2C4D-BF88-143FEE82FC75}"/>
                </a:ext>
              </a:extLst>
            </p:cNvPr>
            <p:cNvSpPr txBox="1"/>
            <p:nvPr/>
          </p:nvSpPr>
          <p:spPr>
            <a:xfrm>
              <a:off x="1012970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fr-FR" sz="1600" b="1" dirty="0" err="1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Keycoopt</a:t>
              </a:r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 System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17;p23">
              <a:extLst>
                <a:ext uri="{FF2B5EF4-FFF2-40B4-BE49-F238E27FC236}">
                  <a16:creationId xmlns:a16="http://schemas.microsoft.com/office/drawing/2014/main" id="{20109A37-E099-B64E-85D8-5B26961268C9}"/>
                </a:ext>
              </a:extLst>
            </p:cNvPr>
            <p:cNvSpPr txBox="1"/>
            <p:nvPr/>
          </p:nvSpPr>
          <p:spPr>
            <a:xfrm>
              <a:off x="522325" y="1111975"/>
              <a:ext cx="4640690" cy="403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 algn="ctr">
                <a:buSzPts val="2300"/>
              </a:pP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Les bénéfices de la solution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3D42099-820D-3D45-B799-62531C0F6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120" y="1219201"/>
            <a:ext cx="8917757" cy="51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46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095455F0-0AD4-A54F-9087-73E4C138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539" y="395900"/>
            <a:ext cx="7366370" cy="6096305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E418CF6F-1AEB-6D44-B34D-EF9FC4CC59B4}"/>
              </a:ext>
            </a:extLst>
          </p:cNvPr>
          <p:cNvGrpSpPr/>
          <p:nvPr/>
        </p:nvGrpSpPr>
        <p:grpSpPr>
          <a:xfrm>
            <a:off x="696431" y="412584"/>
            <a:ext cx="5399569" cy="2026893"/>
            <a:chOff x="696431" y="1621342"/>
            <a:chExt cx="5399569" cy="2026893"/>
          </a:xfrm>
        </p:grpSpPr>
        <p:sp>
          <p:nvSpPr>
            <p:cNvPr id="30" name="Google Shape;78;p19">
              <a:extLst>
                <a:ext uri="{FF2B5EF4-FFF2-40B4-BE49-F238E27FC236}">
                  <a16:creationId xmlns:a16="http://schemas.microsoft.com/office/drawing/2014/main" id="{563278C6-AF16-8E4F-85C4-52B83DA72C3F}"/>
                </a:ext>
              </a:extLst>
            </p:cNvPr>
            <p:cNvSpPr txBox="1"/>
            <p:nvPr/>
          </p:nvSpPr>
          <p:spPr>
            <a:xfrm>
              <a:off x="696431" y="2171035"/>
              <a:ext cx="5399569" cy="14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b="1" dirty="0">
                  <a:solidFill>
                    <a:srgbClr val="00CFA0"/>
                  </a:solidFill>
                  <a:latin typeface="Poppins SemiBold" pitchFamily="2" charset="77"/>
                  <a:ea typeface="Poppins SemiBold"/>
                  <a:cs typeface="Poppins SemiBold" pitchFamily="2" charset="77"/>
                  <a:sym typeface="Poppins SemiBold"/>
                </a:rPr>
                <a:t>Solution de Recrutement par Cooptation et de Mobilité Interne</a:t>
              </a:r>
              <a:endParaRPr sz="3200" b="1" dirty="0">
                <a:solidFill>
                  <a:srgbClr val="00CFA0"/>
                </a:solidFill>
                <a:latin typeface="Poppins SemiBold" pitchFamily="2" charset="77"/>
                <a:ea typeface="Poppins SemiBold"/>
                <a:cs typeface="Poppins SemiBold" pitchFamily="2" charset="77"/>
                <a:sym typeface="Poppins SemiBold"/>
              </a:endParaRP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C4C8C4F-7E71-F047-BEC8-B0BAC32BD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568" y="1621342"/>
              <a:ext cx="2435779" cy="420542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A92A105-9AAB-DA43-AD02-0EC480F1946B}"/>
              </a:ext>
            </a:extLst>
          </p:cNvPr>
          <p:cNvGrpSpPr/>
          <p:nvPr/>
        </p:nvGrpSpPr>
        <p:grpSpPr>
          <a:xfrm>
            <a:off x="849452" y="2739443"/>
            <a:ext cx="3722604" cy="584775"/>
            <a:chOff x="849452" y="4102536"/>
            <a:chExt cx="3722604" cy="58477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1FF2AF-444A-B04A-A2D3-18E77E940C88}"/>
                </a:ext>
              </a:extLst>
            </p:cNvPr>
            <p:cNvSpPr/>
            <p:nvPr/>
          </p:nvSpPr>
          <p:spPr>
            <a:xfrm>
              <a:off x="1509983" y="4102536"/>
              <a:ext cx="306207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800"/>
              </a:pP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ea typeface="Muli Bold Roman"/>
                  <a:cs typeface="Muli Bold Roman"/>
                  <a:sym typeface="Muli"/>
                </a:rPr>
                <a:t>Un logiciel en </a:t>
              </a: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mode </a:t>
              </a:r>
              <a:r>
                <a:rPr lang="fr-FR" sz="1600" b="1" dirty="0" err="1">
                  <a:solidFill>
                    <a:srgbClr val="1F2432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SaaS</a:t>
              </a: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ea typeface="Muli Bold Roman"/>
                  <a:cs typeface="Muli Bold Roman"/>
                  <a:sym typeface="Muli"/>
                </a:rPr>
                <a:t>et en </a:t>
              </a: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marque blanche</a:t>
              </a:r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D6CEBAB3-9389-934F-99A9-C3A5CEB1D2E8}"/>
                </a:ext>
              </a:extLst>
            </p:cNvPr>
            <p:cNvGrpSpPr/>
            <p:nvPr/>
          </p:nvGrpSpPr>
          <p:grpSpPr>
            <a:xfrm>
              <a:off x="849452" y="4165813"/>
              <a:ext cx="400110" cy="400110"/>
              <a:chOff x="5704192" y="900568"/>
              <a:chExt cx="503317" cy="503317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B2516ABC-C989-A045-80FE-4CDCFDB67355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F62FBF73-BD50-9644-8EFE-A5C6A4A98F7C}"/>
                  </a:ext>
                </a:extLst>
              </p:cNvPr>
              <p:cNvSpPr txBox="1"/>
              <p:nvPr/>
            </p:nvSpPr>
            <p:spPr>
              <a:xfrm>
                <a:off x="5787271" y="939285"/>
                <a:ext cx="337157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1</a:t>
                </a:r>
              </a:p>
            </p:txBody>
          </p:sp>
        </p:grp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B2F4F05-F2BA-7946-B0FD-0948FDD2739B}"/>
              </a:ext>
            </a:extLst>
          </p:cNvPr>
          <p:cNvGrpSpPr/>
          <p:nvPr/>
        </p:nvGrpSpPr>
        <p:grpSpPr>
          <a:xfrm>
            <a:off x="849452" y="4294782"/>
            <a:ext cx="4545508" cy="584775"/>
            <a:chOff x="849452" y="4865645"/>
            <a:chExt cx="4545508" cy="58477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99FE63-4F18-C04C-9596-87C0F2771030}"/>
                </a:ext>
              </a:extLst>
            </p:cNvPr>
            <p:cNvSpPr/>
            <p:nvPr/>
          </p:nvSpPr>
          <p:spPr>
            <a:xfrm>
              <a:off x="1509983" y="4865645"/>
              <a:ext cx="38849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800"/>
              </a:pP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sym typeface="Muli"/>
                </a:rPr>
                <a:t>Un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ea typeface="Muli Bold Roman"/>
                  <a:cs typeface="Muli Bold Roman"/>
                  <a:sym typeface="Muli"/>
                </a:rPr>
                <a:t> </a:t>
              </a: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sym typeface="Muli"/>
                </a:rPr>
                <a:t>accompagnement en continu 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ea typeface="Muli Bold Roman"/>
                  <a:cs typeface="Muli Bold Roman"/>
                  <a:sym typeface="Muli"/>
                </a:rPr>
                <a:t>avec 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un chef de projet dédié</a:t>
              </a: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8C3B0FDE-1DD4-4945-AF0F-3A59D5E3D89A}"/>
                </a:ext>
              </a:extLst>
            </p:cNvPr>
            <p:cNvGrpSpPr/>
            <p:nvPr/>
          </p:nvGrpSpPr>
          <p:grpSpPr>
            <a:xfrm>
              <a:off x="849452" y="4910272"/>
              <a:ext cx="400110" cy="400110"/>
              <a:chOff x="5704192" y="900568"/>
              <a:chExt cx="503317" cy="503317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B2D71F47-2393-A34B-8CA7-E06980AB2645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DF2FB38-E0E0-8744-871C-5D0FF73A2469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405718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3</a:t>
                </a:r>
              </a:p>
            </p:txBody>
          </p:sp>
        </p:grp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F9869D6-4486-524F-BF27-25A4C0EC5A81}"/>
              </a:ext>
            </a:extLst>
          </p:cNvPr>
          <p:cNvGrpSpPr/>
          <p:nvPr/>
        </p:nvGrpSpPr>
        <p:grpSpPr>
          <a:xfrm>
            <a:off x="849452" y="5085979"/>
            <a:ext cx="5246548" cy="584775"/>
            <a:chOff x="849452" y="5583836"/>
            <a:chExt cx="5246548" cy="58477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2C4F8BF-5395-B34B-AE5D-23C2E5C562BB}"/>
                </a:ext>
              </a:extLst>
            </p:cNvPr>
            <p:cNvSpPr/>
            <p:nvPr/>
          </p:nvSpPr>
          <p:spPr>
            <a:xfrm>
              <a:off x="1509984" y="5583836"/>
              <a:ext cx="45860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800"/>
              </a:pP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Une</a:t>
              </a: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sym typeface="Muli"/>
                </a:rPr>
                <a:t> expertise dans le recrutement 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par cooptation et la mobilité interne 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ea typeface="Muli Bold Roman"/>
                  <a:cs typeface="Muli Bold Roman"/>
                  <a:sym typeface="Muli"/>
                </a:rPr>
                <a:t>depuis 2012</a:t>
              </a:r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5273E027-9EC7-6A44-B927-29D35CCD270E}"/>
                </a:ext>
              </a:extLst>
            </p:cNvPr>
            <p:cNvGrpSpPr/>
            <p:nvPr/>
          </p:nvGrpSpPr>
          <p:grpSpPr>
            <a:xfrm>
              <a:off x="849452" y="5654731"/>
              <a:ext cx="400110" cy="400110"/>
              <a:chOff x="5704192" y="900568"/>
              <a:chExt cx="503317" cy="503317"/>
            </a:xfrm>
          </p:grpSpPr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8C77845-EB1F-3E49-9BF8-A81228335F0D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8EB8230-DB5D-9540-ADF1-973943E1840E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419835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4</a:t>
                </a: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6CCB229-2CB1-BB46-8A0D-07AF5F99E8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547" y="1069364"/>
            <a:ext cx="6140385" cy="3436908"/>
          </a:xfrm>
          <a:prstGeom prst="rect">
            <a:avLst/>
          </a:prstGeom>
        </p:spPr>
      </p:pic>
      <p:pic>
        <p:nvPicPr>
          <p:cNvPr id="25" name="Image 24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AB3621F3-A955-2148-AC75-BD6D827558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69FAAF96-4D70-5B44-84C0-4BA8E35054E8}"/>
              </a:ext>
            </a:extLst>
          </p:cNvPr>
          <p:cNvGrpSpPr/>
          <p:nvPr/>
        </p:nvGrpSpPr>
        <p:grpSpPr>
          <a:xfrm>
            <a:off x="849452" y="3503585"/>
            <a:ext cx="5038118" cy="584775"/>
            <a:chOff x="849452" y="4865106"/>
            <a:chExt cx="5038118" cy="58477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8029CB2-609E-2245-9EC1-B67573384F9C}"/>
                </a:ext>
              </a:extLst>
            </p:cNvPr>
            <p:cNvSpPr/>
            <p:nvPr/>
          </p:nvSpPr>
          <p:spPr>
            <a:xfrm>
              <a:off x="1509983" y="4865106"/>
              <a:ext cx="43775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800"/>
              </a:pP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ea typeface="Muli Bold Roman"/>
                  <a:cs typeface="Muli Bold Roman"/>
                  <a:sym typeface="Muli"/>
                </a:rPr>
                <a:t>Une plateforme multilingue </a:t>
              </a:r>
              <a:r>
                <a:rPr lang="fr-FR" sz="1600" dirty="0">
                  <a:solidFill>
                    <a:srgbClr val="1F2432"/>
                  </a:solidFill>
                  <a:latin typeface="MULI LIGHT ROMAN" pitchFamily="2" charset="77"/>
                  <a:sym typeface="Muli"/>
                </a:rPr>
                <a:t>pour embarquer tous vos collaborateurs sur un </a:t>
              </a:r>
              <a:r>
                <a:rPr lang="fr-FR" sz="1600" b="1" dirty="0">
                  <a:solidFill>
                    <a:srgbClr val="1F2432"/>
                  </a:solidFill>
                  <a:latin typeface="MULI BOLD ROMAN" pitchFamily="2" charset="77"/>
                  <a:sym typeface="Muli"/>
                </a:rPr>
                <a:t>outil unique</a:t>
              </a:r>
              <a:endParaRPr lang="fr-FR" sz="1600" dirty="0">
                <a:solidFill>
                  <a:srgbClr val="1F2432"/>
                </a:solidFill>
                <a:latin typeface="MULI LIGHT ROMAN" pitchFamily="2" charset="77"/>
                <a:sym typeface="Muli"/>
              </a:endParaRPr>
            </a:p>
          </p:txBody>
        </p: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A4456094-4FE3-5F46-B2A3-06357E0936A6}"/>
                </a:ext>
              </a:extLst>
            </p:cNvPr>
            <p:cNvGrpSpPr/>
            <p:nvPr/>
          </p:nvGrpSpPr>
          <p:grpSpPr>
            <a:xfrm>
              <a:off x="849452" y="4910272"/>
              <a:ext cx="400110" cy="400110"/>
              <a:chOff x="5704192" y="900568"/>
              <a:chExt cx="503317" cy="503317"/>
            </a:xfrm>
          </p:grpSpPr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4D7FC758-6B98-524F-BC71-8C0A7672205F}"/>
                  </a:ext>
                </a:extLst>
              </p:cNvPr>
              <p:cNvSpPr/>
              <p:nvPr/>
            </p:nvSpPr>
            <p:spPr>
              <a:xfrm>
                <a:off x="5704192" y="900568"/>
                <a:ext cx="503317" cy="503317"/>
              </a:xfrm>
              <a:prstGeom prst="ellipse">
                <a:avLst/>
              </a:prstGeom>
              <a:gradFill>
                <a:gsLst>
                  <a:gs pos="0">
                    <a:schemeClr val="tx1"/>
                  </a:gs>
                  <a:gs pos="100000">
                    <a:srgbClr val="00A6C4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4B8EC90D-D5D8-434A-8098-DEF90B13BD34}"/>
                  </a:ext>
                </a:extLst>
              </p:cNvPr>
              <p:cNvSpPr txBox="1"/>
              <p:nvPr/>
            </p:nvSpPr>
            <p:spPr>
              <a:xfrm>
                <a:off x="5756014" y="939285"/>
                <a:ext cx="399670" cy="464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solidFill>
                      <a:schemeClr val="bg1"/>
                    </a:solidFill>
                    <a:latin typeface="Poppins Medium" pitchFamily="2" charset="77"/>
                    <a:cs typeface="Poppins Medium" pitchFamily="2" charset="77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456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FF49AE4-FFED-8241-90A7-1719D6CDCBAC}"/>
              </a:ext>
            </a:extLst>
          </p:cNvPr>
          <p:cNvGrpSpPr/>
          <p:nvPr/>
        </p:nvGrpSpPr>
        <p:grpSpPr>
          <a:xfrm>
            <a:off x="696433" y="518517"/>
            <a:ext cx="6187587" cy="1949612"/>
            <a:chOff x="522325" y="776166"/>
            <a:chExt cx="4640690" cy="1462209"/>
          </a:xfrm>
        </p:grpSpPr>
        <p:sp>
          <p:nvSpPr>
            <p:cNvPr id="4" name="Google Shape;126;p24">
              <a:extLst>
                <a:ext uri="{FF2B5EF4-FFF2-40B4-BE49-F238E27FC236}">
                  <a16:creationId xmlns:a16="http://schemas.microsoft.com/office/drawing/2014/main" id="{B73598DB-E97D-EE4A-A4D8-516519E589DA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Les principales fonctionnalités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17;p23">
              <a:extLst>
                <a:ext uri="{FF2B5EF4-FFF2-40B4-BE49-F238E27FC236}">
                  <a16:creationId xmlns:a16="http://schemas.microsoft.com/office/drawing/2014/main" id="{0447E6E3-4C7E-BC4C-BCC9-148A3E82A95A}"/>
                </a:ext>
              </a:extLst>
            </p:cNvPr>
            <p:cNvSpPr txBox="1"/>
            <p:nvPr/>
          </p:nvSpPr>
          <p:spPr>
            <a:xfrm>
              <a:off x="522325" y="1111975"/>
              <a:ext cx="4640690" cy="112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lvl="0">
                <a:buSzPts val="2300"/>
              </a:pP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Une diffusion des </a:t>
              </a:r>
            </a:p>
            <a:p>
              <a:pPr lvl="0">
                <a:buSzPts val="2300"/>
              </a:pPr>
              <a:r>
                <a:rPr lang="fr-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annonces ciblée et automatique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FDCB703-31A4-4849-B3E4-8496E2688B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810" y="0"/>
            <a:ext cx="4018191" cy="6858000"/>
          </a:xfrm>
          <a:prstGeom prst="rect">
            <a:avLst/>
          </a:prstGeom>
        </p:spPr>
      </p:pic>
      <p:sp>
        <p:nvSpPr>
          <p:cNvPr id="17" name="Google Shape;79;p19">
            <a:extLst>
              <a:ext uri="{FF2B5EF4-FFF2-40B4-BE49-F238E27FC236}">
                <a16:creationId xmlns:a16="http://schemas.microsoft.com/office/drawing/2014/main" id="{28F5FE83-DC3B-3E4F-BD58-0DB4A336ADB3}"/>
              </a:ext>
            </a:extLst>
          </p:cNvPr>
          <p:cNvSpPr txBox="1"/>
          <p:nvPr/>
        </p:nvSpPr>
        <p:spPr>
          <a:xfrm>
            <a:off x="696433" y="2915874"/>
            <a:ext cx="4916006" cy="59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SzPts val="800"/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100% des annonces envoyées aux bons collaborateurs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grâce à un algorithme de </a:t>
            </a:r>
            <a:r>
              <a:rPr lang="fr-FR" sz="1600" dirty="0" err="1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matching</a:t>
            </a:r>
            <a:endParaRPr lang="fr-FR" sz="1600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sp>
        <p:nvSpPr>
          <p:cNvPr id="18" name="Google Shape;79;p19">
            <a:extLst>
              <a:ext uri="{FF2B5EF4-FFF2-40B4-BE49-F238E27FC236}">
                <a16:creationId xmlns:a16="http://schemas.microsoft.com/office/drawing/2014/main" id="{FD0E7103-59D1-9C46-9F02-5286140DFF50}"/>
              </a:ext>
            </a:extLst>
          </p:cNvPr>
          <p:cNvSpPr txBox="1"/>
          <p:nvPr/>
        </p:nvSpPr>
        <p:spPr>
          <a:xfrm>
            <a:off x="696433" y="3989271"/>
            <a:ext cx="4175370" cy="93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SzPts val="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Des étapes automatisées pour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gagner toujours plus de temps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25EF7D7-C694-7C40-888F-8FFB7B1FB99F}"/>
              </a:ext>
            </a:extLst>
          </p:cNvPr>
          <p:cNvGrpSpPr/>
          <p:nvPr/>
        </p:nvGrpSpPr>
        <p:grpSpPr>
          <a:xfrm>
            <a:off x="4255834" y="732888"/>
            <a:ext cx="9593940" cy="5606595"/>
            <a:chOff x="4255834" y="732888"/>
            <a:chExt cx="9593940" cy="560659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81C0BA2-0345-4045-82AB-81D713D08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5834" y="732888"/>
              <a:ext cx="9593940" cy="560659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91AB624-4E06-1042-A0CB-CEA2E9160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661" y="1226621"/>
              <a:ext cx="6642253" cy="4151408"/>
            </a:xfrm>
            <a:prstGeom prst="rect">
              <a:avLst/>
            </a:prstGeom>
          </p:spPr>
        </p:pic>
      </p:grpSp>
      <p:pic>
        <p:nvPicPr>
          <p:cNvPr id="13" name="Image 12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3B6764F7-82E2-564B-97FF-375DC4FDF5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0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A3C96E7-66EA-9B40-B01D-72E7C59DE9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20" y="0"/>
            <a:ext cx="2951481" cy="68580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E053B94-168D-504C-AB3C-B74BA0E7CC10}"/>
              </a:ext>
            </a:extLst>
          </p:cNvPr>
          <p:cNvGrpSpPr/>
          <p:nvPr/>
        </p:nvGrpSpPr>
        <p:grpSpPr>
          <a:xfrm>
            <a:off x="696433" y="518517"/>
            <a:ext cx="5492332" cy="1472393"/>
            <a:chOff x="522325" y="776166"/>
            <a:chExt cx="4119249" cy="1104295"/>
          </a:xfrm>
        </p:grpSpPr>
        <p:sp>
          <p:nvSpPr>
            <p:cNvPr id="22" name="Google Shape;126;p24">
              <a:extLst>
                <a:ext uri="{FF2B5EF4-FFF2-40B4-BE49-F238E27FC236}">
                  <a16:creationId xmlns:a16="http://schemas.microsoft.com/office/drawing/2014/main" id="{F5FC87C1-8175-A145-9A63-EACA73654C19}"/>
                </a:ext>
              </a:extLst>
            </p:cNvPr>
            <p:cNvSpPr txBox="1"/>
            <p:nvPr/>
          </p:nvSpPr>
          <p:spPr>
            <a:xfrm>
              <a:off x="522325" y="776166"/>
              <a:ext cx="3659400" cy="335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fr-FR" sz="1600" b="1" dirty="0">
                  <a:solidFill>
                    <a:srgbClr val="1F2532"/>
                  </a:solidFill>
                  <a:latin typeface="Muli SemiBold Roman" pitchFamily="2" charset="77"/>
                  <a:ea typeface="Calibri"/>
                  <a:cs typeface="Calibri"/>
                  <a:sym typeface="Calibri"/>
                </a:rPr>
                <a:t>Les principales fonctionnalités</a:t>
              </a:r>
              <a:endParaRPr sz="1600" b="1" dirty="0">
                <a:solidFill>
                  <a:srgbClr val="1F2532"/>
                </a:solidFill>
                <a:latin typeface="Muli SemiBold Roman" pitchFamily="2" charset="77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2489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17;p23">
              <a:extLst>
                <a:ext uri="{FF2B5EF4-FFF2-40B4-BE49-F238E27FC236}">
                  <a16:creationId xmlns:a16="http://schemas.microsoft.com/office/drawing/2014/main" id="{38CFC04A-918B-094A-9A12-60DD7FB5B318}"/>
                </a:ext>
              </a:extLst>
            </p:cNvPr>
            <p:cNvSpPr txBox="1"/>
            <p:nvPr/>
          </p:nvSpPr>
          <p:spPr>
            <a:xfrm>
              <a:off x="522325" y="1111974"/>
              <a:ext cx="4119249" cy="768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SzPts val="2300"/>
              </a:pP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Un </a:t>
              </a:r>
              <a:r>
                <a:rPr lang="fr" sz="3200" dirty="0" err="1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sourcing</a:t>
              </a:r>
              <a:r>
                <a:rPr lang="fr" sz="3200" dirty="0">
                  <a:solidFill>
                    <a:srgbClr val="00CFA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 facilité grâce à vos collaborateurs</a:t>
              </a:r>
              <a:endParaRPr sz="3200" dirty="0">
                <a:solidFill>
                  <a:srgbClr val="00CFA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sp>
        <p:nvSpPr>
          <p:cNvPr id="24" name="Google Shape;79;p19">
            <a:extLst>
              <a:ext uri="{FF2B5EF4-FFF2-40B4-BE49-F238E27FC236}">
                <a16:creationId xmlns:a16="http://schemas.microsoft.com/office/drawing/2014/main" id="{678EC41E-548E-4548-B0C4-0712D589D370}"/>
              </a:ext>
            </a:extLst>
          </p:cNvPr>
          <p:cNvSpPr txBox="1"/>
          <p:nvPr/>
        </p:nvSpPr>
        <p:spPr>
          <a:xfrm>
            <a:off x="696433" y="2323872"/>
            <a:ext cx="4879200" cy="4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50000"/>
              </a:lnSpc>
              <a:buSzPts val="800"/>
            </a:pP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Face à une annonce, </a:t>
            </a:r>
            <a:r>
              <a:rPr lang="fr-FR" sz="1600" b="1" dirty="0">
                <a:solidFill>
                  <a:srgbClr val="3181FF"/>
                </a:solidFill>
                <a:latin typeface="Muli Bold Roman" pitchFamily="2" charset="77"/>
                <a:ea typeface="Muli Bold Roman"/>
                <a:cs typeface="Muli Bold Roman"/>
                <a:sym typeface="Muli"/>
              </a:rPr>
              <a:t>plusieurs actions</a:t>
            </a:r>
            <a:r>
              <a:rPr lang="fr-FR" sz="1600" dirty="0">
                <a:solidFill>
                  <a:srgbClr val="3181FF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 </a:t>
            </a:r>
            <a:r>
              <a:rPr lang="fr-FR" sz="1600" dirty="0">
                <a:solidFill>
                  <a:srgbClr val="1F2532"/>
                </a:solidFill>
                <a:latin typeface="Muli Light Roman" pitchFamily="2" charset="77"/>
                <a:ea typeface="Muli Regular Roman"/>
                <a:cs typeface="Muli Regular Roman"/>
                <a:sym typeface="Muli"/>
              </a:rPr>
              <a:t>possibles :</a:t>
            </a:r>
            <a:endParaRPr sz="1067" dirty="0">
              <a:solidFill>
                <a:srgbClr val="1F2532"/>
              </a:solidFill>
              <a:latin typeface="Muli Light Roman" pitchFamily="2" charset="77"/>
              <a:ea typeface="Muli Regular Roman"/>
              <a:cs typeface="Muli Regular Roman"/>
              <a:sym typeface="Muli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AB4AB09-A034-1B4C-ADF6-E75F2C54FD43}"/>
              </a:ext>
            </a:extLst>
          </p:cNvPr>
          <p:cNvGrpSpPr/>
          <p:nvPr/>
        </p:nvGrpSpPr>
        <p:grpSpPr>
          <a:xfrm>
            <a:off x="1132191" y="3025891"/>
            <a:ext cx="3284990" cy="661985"/>
            <a:chOff x="1132191" y="3025891"/>
            <a:chExt cx="3284990" cy="661985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92CAE5A-D94F-D847-8344-5D01FDFC2F76}"/>
                </a:ext>
              </a:extLst>
            </p:cNvPr>
            <p:cNvSpPr/>
            <p:nvPr/>
          </p:nvSpPr>
          <p:spPr>
            <a:xfrm>
              <a:off x="1132191" y="3061532"/>
              <a:ext cx="626344" cy="626344"/>
            </a:xfrm>
            <a:prstGeom prst="ellipse">
              <a:avLst/>
            </a:prstGeom>
            <a:gradFill flip="none" rotWithShape="1">
              <a:gsLst>
                <a:gs pos="0">
                  <a:srgbClr val="00CFA0"/>
                </a:gs>
                <a:gs pos="100000">
                  <a:srgbClr val="00A6C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89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0B3035C-D7BE-0B4A-A712-9941BD1755A4}"/>
                </a:ext>
              </a:extLst>
            </p:cNvPr>
            <p:cNvSpPr txBox="1"/>
            <p:nvPr/>
          </p:nvSpPr>
          <p:spPr>
            <a:xfrm>
              <a:off x="1928999" y="3025891"/>
              <a:ext cx="248818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2"/>
                  </a:solidFill>
                  <a:latin typeface="Muli Bold Roman" pitchFamily="2" charset="77"/>
                </a:rPr>
                <a:t>Recommander </a:t>
              </a:r>
            </a:p>
            <a:p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une personne de son réseau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0BDD170-A6AF-5846-B908-24EFF53F9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5087" y="3238301"/>
              <a:ext cx="272207" cy="272207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23A3D4-0E5E-7A4B-9939-40F783E1AB37}"/>
              </a:ext>
            </a:extLst>
          </p:cNvPr>
          <p:cNvGrpSpPr/>
          <p:nvPr/>
        </p:nvGrpSpPr>
        <p:grpSpPr>
          <a:xfrm>
            <a:off x="1132191" y="4077532"/>
            <a:ext cx="4413505" cy="626344"/>
            <a:chOff x="1132191" y="4077532"/>
            <a:chExt cx="4413505" cy="626344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63DEF65-CCCA-1C47-9650-FBB3FCA8DC99}"/>
                </a:ext>
              </a:extLst>
            </p:cNvPr>
            <p:cNvSpPr/>
            <p:nvPr/>
          </p:nvSpPr>
          <p:spPr>
            <a:xfrm>
              <a:off x="1132191" y="4077532"/>
              <a:ext cx="626344" cy="626344"/>
            </a:xfrm>
            <a:prstGeom prst="ellipse">
              <a:avLst/>
            </a:prstGeom>
            <a:gradFill flip="none" rotWithShape="1">
              <a:gsLst>
                <a:gs pos="0">
                  <a:srgbClr val="00CFA0"/>
                </a:gs>
                <a:gs pos="100000">
                  <a:srgbClr val="00A6C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89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E4E75E8-2520-2C41-AC5A-2C82E6BC7441}"/>
                </a:ext>
              </a:extLst>
            </p:cNvPr>
            <p:cNvSpPr txBox="1"/>
            <p:nvPr/>
          </p:nvSpPr>
          <p:spPr>
            <a:xfrm>
              <a:off x="1929000" y="4082927"/>
              <a:ext cx="361669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2"/>
                  </a:solidFill>
                  <a:latin typeface="Muli Bold Roman" pitchFamily="2" charset="77"/>
                </a:rPr>
                <a:t>Postuler</a:t>
              </a:r>
            </a:p>
            <a:p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pour un autre poste au sein de l’entreprise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3D7FE8E-996B-6440-8F3A-6C204EE90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5088" y="4229688"/>
              <a:ext cx="313692" cy="313692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078020B-284C-D64E-AD47-4F01538713CA}"/>
              </a:ext>
            </a:extLst>
          </p:cNvPr>
          <p:cNvGrpSpPr/>
          <p:nvPr/>
        </p:nvGrpSpPr>
        <p:grpSpPr>
          <a:xfrm>
            <a:off x="1132191" y="5093532"/>
            <a:ext cx="3706579" cy="626344"/>
            <a:chOff x="1132191" y="5093532"/>
            <a:chExt cx="3706579" cy="626344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737B4E6-FEF1-3F40-88D6-16A1AC206579}"/>
                </a:ext>
              </a:extLst>
            </p:cNvPr>
            <p:cNvSpPr/>
            <p:nvPr/>
          </p:nvSpPr>
          <p:spPr>
            <a:xfrm>
              <a:off x="1132191" y="5093532"/>
              <a:ext cx="626344" cy="626344"/>
            </a:xfrm>
            <a:prstGeom prst="ellipse">
              <a:avLst/>
            </a:prstGeom>
            <a:gradFill flip="none" rotWithShape="1">
              <a:gsLst>
                <a:gs pos="0">
                  <a:srgbClr val="00CFA0"/>
                </a:gs>
                <a:gs pos="100000">
                  <a:srgbClr val="00A6C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89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530871A-75AF-3C45-8FD6-91580C62ECA5}"/>
                </a:ext>
              </a:extLst>
            </p:cNvPr>
            <p:cNvSpPr txBox="1"/>
            <p:nvPr/>
          </p:nvSpPr>
          <p:spPr>
            <a:xfrm>
              <a:off x="1928999" y="5098927"/>
              <a:ext cx="290977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2"/>
                  </a:solidFill>
                  <a:latin typeface="Muli Bold Roman" pitchFamily="2" charset="77"/>
                </a:rPr>
                <a:t>Partager</a:t>
              </a:r>
            </a:p>
            <a:p>
              <a:r>
                <a:rPr lang="fr-FR" sz="1400" dirty="0">
                  <a:solidFill>
                    <a:schemeClr val="bg2"/>
                  </a:solidFill>
                  <a:latin typeface="Muli Light Roman" pitchFamily="2" charset="77"/>
                </a:rPr>
                <a:t>l’annonce sur les réseaux sociaux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F602200-2D43-E445-B924-825AE85E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678" y="5200786"/>
              <a:ext cx="375914" cy="375914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6246BF6B-D0E7-EC48-9C86-1173BDAE4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633" y="622073"/>
            <a:ext cx="9937690" cy="5807479"/>
          </a:xfrm>
          <a:prstGeom prst="rect">
            <a:avLst/>
          </a:prstGeom>
        </p:spPr>
      </p:pic>
      <p:pic>
        <p:nvPicPr>
          <p:cNvPr id="35" name="Image 3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B2AA1B-B610-EE46-81A0-7E0ED8D813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319" y="1133496"/>
            <a:ext cx="6880244" cy="4300153"/>
          </a:xfrm>
          <a:prstGeom prst="rect">
            <a:avLst/>
          </a:prstGeom>
        </p:spPr>
      </p:pic>
      <p:pic>
        <p:nvPicPr>
          <p:cNvPr id="28" name="Image 27" descr="Une image contenant texte, conteneur, clipart&#10;&#10;Description générée automatiquement">
            <a:extLst>
              <a:ext uri="{FF2B5EF4-FFF2-40B4-BE49-F238E27FC236}">
                <a16:creationId xmlns:a16="http://schemas.microsoft.com/office/drawing/2014/main" id="{D51FFBF7-D42E-E644-A173-2A2DF4EE9B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88" y="6196151"/>
            <a:ext cx="1492928" cy="2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0767"/>
      </p:ext>
    </p:extLst>
  </p:cSld>
  <p:clrMapOvr>
    <a:masterClrMapping/>
  </p:clrMapOvr>
</p:sld>
</file>

<file path=ppt/theme/theme1.xml><?xml version="1.0" encoding="utf-8"?>
<a:theme xmlns:a="http://schemas.openxmlformats.org/drawingml/2006/main" name="Crypto Master Slides">
  <a:themeElements>
    <a:clrScheme name="Keycoopt System">
      <a:dk1>
        <a:srgbClr val="00CFA0"/>
      </a:dk1>
      <a:lt1>
        <a:srgbClr val="FFFFFF"/>
      </a:lt1>
      <a:dk2>
        <a:srgbClr val="1F2432"/>
      </a:dk2>
      <a:lt2>
        <a:srgbClr val="FFFFFF"/>
      </a:lt2>
      <a:accent1>
        <a:srgbClr val="5F40D5"/>
      </a:accent1>
      <a:accent2>
        <a:srgbClr val="FF505C"/>
      </a:accent2>
      <a:accent3>
        <a:srgbClr val="D5D5F8"/>
      </a:accent3>
      <a:accent4>
        <a:srgbClr val="FFBA00"/>
      </a:accent4>
      <a:accent5>
        <a:srgbClr val="FFD300"/>
      </a:accent5>
      <a:accent6>
        <a:srgbClr val="00B09F"/>
      </a:accent6>
      <a:hlink>
        <a:srgbClr val="3081FF"/>
      </a:hlink>
      <a:folHlink>
        <a:srgbClr val="9F81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 KS - New" id="{34E130C3-DF9C-D64D-88E6-8B09EE87FDDA}" vid="{03BA4512-0713-8A46-B3B8-63D85E4D205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Crypto Master Slides</Template>
  <TotalTime>12799</TotalTime>
  <Words>1116</Words>
  <Application>Microsoft Macintosh PowerPoint</Application>
  <PresentationFormat>Grand écran</PresentationFormat>
  <Paragraphs>183</Paragraphs>
  <Slides>27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50" baseType="lpstr">
      <vt:lpstr>Muli Bold Italic</vt:lpstr>
      <vt:lpstr>Muli Bold Roman</vt:lpstr>
      <vt:lpstr>MULI ROMAN</vt:lpstr>
      <vt:lpstr>Muli Black Roman</vt:lpstr>
      <vt:lpstr>Poppins SemiBold</vt:lpstr>
      <vt:lpstr>Muli Light Roman</vt:lpstr>
      <vt:lpstr>Muli ExtraLight Italic</vt:lpstr>
      <vt:lpstr>Muli Italic</vt:lpstr>
      <vt:lpstr>Muli Regular Roman</vt:lpstr>
      <vt:lpstr>Muli ExtraLight Roman</vt:lpstr>
      <vt:lpstr>Poppins</vt:lpstr>
      <vt:lpstr>Arial</vt:lpstr>
      <vt:lpstr>Muli ExtraLight Roman</vt:lpstr>
      <vt:lpstr>Poppins Medium</vt:lpstr>
      <vt:lpstr>Muli Light Roman</vt:lpstr>
      <vt:lpstr>Muli SemiBold Roman</vt:lpstr>
      <vt:lpstr>Muli Regular Roman</vt:lpstr>
      <vt:lpstr>Muli SemiBold Italic</vt:lpstr>
      <vt:lpstr>Muli Bold Roman</vt:lpstr>
      <vt:lpstr>Poppins Light</vt:lpstr>
      <vt:lpstr>Muli Light Italic</vt:lpstr>
      <vt:lpstr>Calibri</vt:lpstr>
      <vt:lpstr>Crypto Master Slides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Reyda Moujahed</dc:creator>
  <cp:lastModifiedBy>Reyda Moujahed</cp:lastModifiedBy>
  <cp:revision>238</cp:revision>
  <dcterms:created xsi:type="dcterms:W3CDTF">2020-03-10T10:42:23Z</dcterms:created>
  <dcterms:modified xsi:type="dcterms:W3CDTF">2022-11-09T09:42:23Z</dcterms:modified>
</cp:coreProperties>
</file>